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83" r:id="rId3"/>
    <p:sldId id="285" r:id="rId4"/>
    <p:sldId id="287" r:id="rId5"/>
    <p:sldId id="288" r:id="rId6"/>
    <p:sldId id="291" r:id="rId7"/>
    <p:sldId id="296" r:id="rId8"/>
    <p:sldId id="284" r:id="rId9"/>
    <p:sldId id="292" r:id="rId10"/>
    <p:sldId id="290" r:id="rId11"/>
    <p:sldId id="293" r:id="rId12"/>
    <p:sldId id="289" r:id="rId13"/>
    <p:sldId id="297" r:id="rId14"/>
    <p:sldId id="294" r:id="rId15"/>
    <p:sldId id="286"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E62A01-D012-4444-9ECF-449C15F5C7E6}">
          <p14:sldIdLst>
            <p14:sldId id="279"/>
            <p14:sldId id="283"/>
            <p14:sldId id="285"/>
            <p14:sldId id="287"/>
            <p14:sldId id="288"/>
            <p14:sldId id="291"/>
            <p14:sldId id="296"/>
            <p14:sldId id="284"/>
            <p14:sldId id="292"/>
            <p14:sldId id="290"/>
            <p14:sldId id="293"/>
            <p14:sldId id="289"/>
            <p14:sldId id="297"/>
            <p14:sldId id="294"/>
            <p14:sldId id="286"/>
            <p14:sldId id="2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9C7"/>
    <a:srgbClr val="132347"/>
    <a:srgbClr val="352882"/>
    <a:srgbClr val="00A056"/>
    <a:srgbClr val="035E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2" d="100"/>
          <a:sy n="82" d="100"/>
        </p:scale>
        <p:origin x="720" y="77"/>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LEY MARTEY" userId="63ffd3ce-0bc2-463c-99bd-f222accaf413" providerId="ADAL" clId="{695DD862-2D62-4C24-8625-A51DE6C1602D}"/>
    <pc:docChg chg="modSld">
      <pc:chgData name="STANLEY MARTEY" userId="63ffd3ce-0bc2-463c-99bd-f222accaf413" providerId="ADAL" clId="{695DD862-2D62-4C24-8625-A51DE6C1602D}" dt="2023-11-29T11:57:42.262" v="0" actId="12"/>
      <pc:docMkLst>
        <pc:docMk/>
      </pc:docMkLst>
      <pc:sldChg chg="modSp mod">
        <pc:chgData name="STANLEY MARTEY" userId="63ffd3ce-0bc2-463c-99bd-f222accaf413" providerId="ADAL" clId="{695DD862-2D62-4C24-8625-A51DE6C1602D}" dt="2023-11-29T11:57:42.262" v="0" actId="12"/>
        <pc:sldMkLst>
          <pc:docMk/>
          <pc:sldMk cId="2465726248" sldId="284"/>
        </pc:sldMkLst>
        <pc:spChg chg="mod">
          <ac:chgData name="STANLEY MARTEY" userId="63ffd3ce-0bc2-463c-99bd-f222accaf413" providerId="ADAL" clId="{695DD862-2D62-4C24-8625-A51DE6C1602D}" dt="2023-11-29T11:57:42.262" v="0" actId="12"/>
          <ac:spMkLst>
            <pc:docMk/>
            <pc:sldMk cId="2465726248" sldId="284"/>
            <ac:spMk id="6" creationId="{80C266CD-A681-C0C4-6DE2-C2E02B51421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72A46A-486F-46CA-8CF7-D0A9A4CF355D}"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3564959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72A46A-486F-46CA-8CF7-D0A9A4CF355D}"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2389139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72A46A-486F-46CA-8CF7-D0A9A4CF355D}"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684864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72A46A-486F-46CA-8CF7-D0A9A4CF355D}"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3002090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72A46A-486F-46CA-8CF7-D0A9A4CF355D}"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1925464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72A46A-486F-46CA-8CF7-D0A9A4CF355D}"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2581614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72A46A-486F-46CA-8CF7-D0A9A4CF355D}"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1204080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72A46A-486F-46CA-8CF7-D0A9A4CF355D}"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40923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72A46A-486F-46CA-8CF7-D0A9A4CF355D}"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129854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72A46A-486F-46CA-8CF7-D0A9A4CF355D}"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235039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72A46A-486F-46CA-8CF7-D0A9A4CF355D}"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43512-28CB-4CCD-B581-8EC69EB7CF9C}" type="slidenum">
              <a:rPr lang="en-US" smtClean="0"/>
              <a:t>‹#›</a:t>
            </a:fld>
            <a:endParaRPr lang="en-US"/>
          </a:p>
        </p:txBody>
      </p:sp>
    </p:spTree>
    <p:extLst>
      <p:ext uri="{BB962C8B-B14F-4D97-AF65-F5344CB8AC3E}">
        <p14:creationId xmlns:p14="http://schemas.microsoft.com/office/powerpoint/2010/main" val="1569533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72A46A-486F-46CA-8CF7-D0A9A4CF355D}" type="datetimeFigureOut">
              <a:rPr lang="en-US" smtClean="0"/>
              <a:t>11/29/2023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43512-28CB-4CCD-B581-8EC69EB7CF9C}" type="slidenum">
              <a:rPr lang="en-US" smtClean="0"/>
              <a:t>‹#›</a:t>
            </a:fld>
            <a:endParaRPr lang="en-US"/>
          </a:p>
        </p:txBody>
      </p:sp>
      <p:sp>
        <p:nvSpPr>
          <p:cNvPr id="8" name="TextBox 7">
            <a:extLst>
              <a:ext uri="{FF2B5EF4-FFF2-40B4-BE49-F238E27FC236}">
                <a16:creationId xmlns:a16="http://schemas.microsoft.com/office/drawing/2014/main" id="{6091A297-F10A-CDAC-BF03-B49AFFB7C792}"/>
              </a:ext>
            </a:extLst>
          </p:cNvPr>
          <p:cNvSpPr txBox="1"/>
          <p:nvPr userDrawn="1">
            <p:extLst>
              <p:ext uri="{1162E1C5-73C7-4A58-AE30-91384D911F3F}">
                <p184:classification xmlns:p184="http://schemas.microsoft.com/office/powerpoint/2018/4/main" val="hdr"/>
              </p:ext>
            </p:extLst>
          </p:nvPr>
        </p:nvSpPr>
        <p:spPr>
          <a:xfrm>
            <a:off x="5550662" y="63500"/>
            <a:ext cx="1119188" cy="152400"/>
          </a:xfrm>
          <a:prstGeom prst="rect">
            <a:avLst/>
          </a:prstGeom>
        </p:spPr>
        <p:txBody>
          <a:bodyPr horzOverflow="overflow" lIns="0" tIns="0" rIns="0" bIns="0">
            <a:spAutoFit/>
          </a:bodyPr>
          <a:lstStyle/>
          <a:p>
            <a:pPr algn="l"/>
            <a:r>
              <a:rPr lang="en-US" sz="1000">
                <a:solidFill>
                  <a:srgbClr val="008000"/>
                </a:solidFill>
                <a:latin typeface="Calibri" panose="020F0502020204030204" pitchFamily="34" charset="0"/>
                <a:cs typeface="Calibri" panose="020F0502020204030204" pitchFamily="34" charset="0"/>
              </a:rPr>
              <a:t>Ghana Water - Public</a:t>
            </a:r>
          </a:p>
        </p:txBody>
      </p:sp>
    </p:spTree>
    <p:extLst>
      <p:ext uri="{BB962C8B-B14F-4D97-AF65-F5344CB8AC3E}">
        <p14:creationId xmlns:p14="http://schemas.microsoft.com/office/powerpoint/2010/main" val="594009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E57D01F-F388-CFFC-E9D9-0599C8EBA273}"/>
              </a:ext>
            </a:extLst>
          </p:cNvPr>
          <p:cNvPicPr>
            <a:picLocks noChangeAspect="1"/>
          </p:cNvPicPr>
          <p:nvPr/>
        </p:nvPicPr>
        <p:blipFill rotWithShape="1">
          <a:blip r:embed="rId2">
            <a:extLst>
              <a:ext uri="{28A0092B-C50C-407E-A947-70E740481C1C}">
                <a14:useLocalDpi xmlns:a14="http://schemas.microsoft.com/office/drawing/2010/main" val="0"/>
              </a:ext>
            </a:extLst>
          </a:blip>
          <a:srcRect r="159"/>
          <a:stretch/>
        </p:blipFill>
        <p:spPr>
          <a:xfrm>
            <a:off x="-9710" y="380746"/>
            <a:ext cx="12211420" cy="6120000"/>
          </a:xfrm>
          <a:prstGeom prst="rect">
            <a:avLst/>
          </a:prstGeom>
        </p:spPr>
      </p:pic>
    </p:spTree>
    <p:extLst>
      <p:ext uri="{BB962C8B-B14F-4D97-AF65-F5344CB8AC3E}">
        <p14:creationId xmlns:p14="http://schemas.microsoft.com/office/powerpoint/2010/main" val="1660435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39838"/>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223756" y="244339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800" b="1" spc="70" dirty="0">
              <a:effectLst>
                <a:outerShdw blurRad="50800" dist="38100" dir="2700000" algn="tl" rotWithShape="0">
                  <a:srgbClr val="000000">
                    <a:alpha val="22000"/>
                  </a:srgbClr>
                </a:outerShdw>
              </a:effectLst>
              <a:latin typeface="Helvetica 65 Medium" pitchFamily="34"/>
              <a:cs typeface="Calibri" pitchFamily="34"/>
            </a:endParaRPr>
          </a:p>
        </p:txBody>
      </p:sp>
      <p:pic>
        <p:nvPicPr>
          <p:cNvPr id="12" name="Image 11">
            <a:extLst>
              <a:ext uri="{FF2B5EF4-FFF2-40B4-BE49-F238E27FC236}">
                <a16:creationId xmlns:a16="http://schemas.microsoft.com/office/drawing/2014/main" id="{49380D41-011C-4433-9837-3C1ECCD1A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 y="0"/>
            <a:ext cx="12199111" cy="412377"/>
          </a:xfrm>
          <a:prstGeom prst="rect">
            <a:avLst/>
          </a:prstGeom>
        </p:spPr>
      </p:pic>
      <p:pic>
        <p:nvPicPr>
          <p:cNvPr id="18" name="Image 17">
            <a:extLst>
              <a:ext uri="{FF2B5EF4-FFF2-40B4-BE49-F238E27FC236}">
                <a16:creationId xmlns:a16="http://schemas.microsoft.com/office/drawing/2014/main" id="{88FABEB7-62B9-40B7-82E2-433683C9A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111" y="6473457"/>
            <a:ext cx="12199112" cy="412377"/>
          </a:xfrm>
          <a:prstGeom prst="rect">
            <a:avLst/>
          </a:prstGeom>
        </p:spPr>
      </p:pic>
      <p:pic>
        <p:nvPicPr>
          <p:cNvPr id="17" name="Image 16">
            <a:extLst>
              <a:ext uri="{FF2B5EF4-FFF2-40B4-BE49-F238E27FC236}">
                <a16:creationId xmlns:a16="http://schemas.microsoft.com/office/drawing/2014/main" id="{AB1B4905-512A-4F13-9335-35AE94E9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660" y="5509411"/>
            <a:ext cx="806672" cy="1144477"/>
          </a:xfrm>
          <a:prstGeom prst="rect">
            <a:avLst/>
          </a:prstGeom>
        </p:spPr>
      </p:pic>
      <p:sp>
        <p:nvSpPr>
          <p:cNvPr id="21" name="Titre 1">
            <a:extLst>
              <a:ext uri="{FF2B5EF4-FFF2-40B4-BE49-F238E27FC236}">
                <a16:creationId xmlns:a16="http://schemas.microsoft.com/office/drawing/2014/main" id="{5504EEC7-9A3B-47D1-BD08-2E65A9D858F2}"/>
              </a:ext>
            </a:extLst>
          </p:cNvPr>
          <p:cNvSpPr txBox="1">
            <a:spLocks/>
          </p:cNvSpPr>
          <p:nvPr/>
        </p:nvSpPr>
        <p:spPr>
          <a:xfrm>
            <a:off x="6231571" y="5788154"/>
            <a:ext cx="3351401" cy="664915"/>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900" b="1" dirty="0">
                <a:solidFill>
                  <a:srgbClr val="00B050"/>
                </a:solidFill>
                <a:latin typeface="Segoe UI Semibold" panose="020B0502040204020203" pitchFamily="34" charset="0"/>
                <a:cs typeface="Segoe UI Semibold" panose="020B0502040204020203" pitchFamily="34" charset="0"/>
              </a:rPr>
              <a:t>92es ASSISES</a:t>
            </a:r>
          </a:p>
          <a:p>
            <a:r>
              <a:rPr lang="fr-FR" sz="900" b="1" dirty="0">
                <a:solidFill>
                  <a:srgbClr val="1C99C7"/>
                </a:solidFill>
                <a:latin typeface="Segoe UI Semibold" panose="020B0502040204020203" pitchFamily="34" charset="0"/>
                <a:cs typeface="Segoe UI Semibold" panose="020B0502040204020203" pitchFamily="34" charset="0"/>
              </a:rPr>
              <a:t>du Conseil Scientifique et Technique de l’AAEA</a:t>
            </a:r>
          </a:p>
          <a:p>
            <a:endParaRPr lang="fr-FR" sz="900" b="1" dirty="0">
              <a:solidFill>
                <a:srgbClr val="1C99C7"/>
              </a:solidFill>
              <a:latin typeface="Segoe UI Semibold" panose="020B0502040204020203" pitchFamily="34" charset="0"/>
              <a:cs typeface="Segoe UI Semibold" panose="020B0502040204020203" pitchFamily="34" charset="0"/>
            </a:endParaRPr>
          </a:p>
          <a:p>
            <a:r>
              <a:rPr lang="fr-FR" sz="900" b="1" dirty="0">
                <a:latin typeface="Segoe UI Semibold" panose="020B0502040204020203" pitchFamily="34" charset="0"/>
                <a:cs typeface="Segoe UI Semibold" panose="020B0502040204020203" pitchFamily="34" charset="0"/>
              </a:rPr>
              <a:t>STRATÉGIES DE FINANCEMENT POUR L’ACCÈS UNIVERSEL </a:t>
            </a:r>
          </a:p>
          <a:p>
            <a:r>
              <a:rPr lang="fr-FR" sz="900" b="1" dirty="0">
                <a:latin typeface="Segoe UI Semibold" panose="020B0502040204020203" pitchFamily="34" charset="0"/>
                <a:cs typeface="Segoe UI Semibold" panose="020B0502040204020203" pitchFamily="34" charset="0"/>
              </a:rPr>
              <a:t>À L’EAU POTABLE ET AUX SERVICES D’ASSAINISSEMENT</a:t>
            </a:r>
          </a:p>
        </p:txBody>
      </p:sp>
      <p:pic>
        <p:nvPicPr>
          <p:cNvPr id="22" name="Image 21">
            <a:extLst>
              <a:ext uri="{FF2B5EF4-FFF2-40B4-BE49-F238E27FC236}">
                <a16:creationId xmlns:a16="http://schemas.microsoft.com/office/drawing/2014/main" id="{1946CB34-5764-49F9-9EBA-E9A8D54B8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938" y="5864754"/>
            <a:ext cx="1203075" cy="578110"/>
          </a:xfrm>
          <a:prstGeom prst="rect">
            <a:avLst/>
          </a:prstGeom>
        </p:spPr>
      </p:pic>
      <p:pic>
        <p:nvPicPr>
          <p:cNvPr id="25" name="Image 24">
            <a:extLst>
              <a:ext uri="{FF2B5EF4-FFF2-40B4-BE49-F238E27FC236}">
                <a16:creationId xmlns:a16="http://schemas.microsoft.com/office/drawing/2014/main" id="{FE7AB7EF-6CB1-4863-B614-D8AB41B1F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840" y="5756153"/>
            <a:ext cx="696916" cy="696916"/>
          </a:xfrm>
          <a:prstGeom prst="rect">
            <a:avLst/>
          </a:prstGeom>
        </p:spPr>
      </p:pic>
      <p:pic>
        <p:nvPicPr>
          <p:cNvPr id="27" name="Image 26">
            <a:extLst>
              <a:ext uri="{FF2B5EF4-FFF2-40B4-BE49-F238E27FC236}">
                <a16:creationId xmlns:a16="http://schemas.microsoft.com/office/drawing/2014/main" id="{30AA9C72-5A5C-42B0-9A29-E2FE1491B0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733" y="5786224"/>
            <a:ext cx="637712" cy="636773"/>
          </a:xfrm>
          <a:prstGeom prst="rect">
            <a:avLst/>
          </a:prstGeom>
        </p:spPr>
      </p:pic>
      <p:pic>
        <p:nvPicPr>
          <p:cNvPr id="29" name="Image 28">
            <a:extLst>
              <a:ext uri="{FF2B5EF4-FFF2-40B4-BE49-F238E27FC236}">
                <a16:creationId xmlns:a16="http://schemas.microsoft.com/office/drawing/2014/main" id="{FB1E6676-3D29-4BDB-8070-F3BF86295A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209" t="8661" r="10385" b="8819"/>
          <a:stretch/>
        </p:blipFill>
        <p:spPr>
          <a:xfrm>
            <a:off x="4523685" y="5793844"/>
            <a:ext cx="610647" cy="616252"/>
          </a:xfrm>
          <a:prstGeom prst="rect">
            <a:avLst/>
          </a:prstGeom>
        </p:spPr>
      </p:pic>
      <p:sp>
        <p:nvSpPr>
          <p:cNvPr id="3" name="TextBox 2">
            <a:extLst>
              <a:ext uri="{FF2B5EF4-FFF2-40B4-BE49-F238E27FC236}">
                <a16:creationId xmlns:a16="http://schemas.microsoft.com/office/drawing/2014/main" id="{89C55B8E-9689-C8F6-FAF5-B4BE0246805E}"/>
              </a:ext>
            </a:extLst>
          </p:cNvPr>
          <p:cNvSpPr txBox="1"/>
          <p:nvPr/>
        </p:nvSpPr>
        <p:spPr>
          <a:xfrm>
            <a:off x="485191" y="993487"/>
            <a:ext cx="10170367" cy="2712474"/>
          </a:xfrm>
          <a:prstGeom prst="rect">
            <a:avLst/>
          </a:prstGeom>
          <a:noFill/>
        </p:spPr>
        <p:txBody>
          <a:bodyPr wrap="square">
            <a:spAutoFit/>
          </a:bodyPr>
          <a:lstStyle/>
          <a:p>
            <a:pPr marL="342900" lvl="0" indent="-342900">
              <a:lnSpc>
                <a:spcPct val="150000"/>
              </a:lnSpc>
              <a:buFont typeface="Arial" panose="020B0604020202020204" pitchFamily="34" charset="0"/>
              <a:buChar char="•"/>
            </a:pPr>
            <a:r>
              <a:rPr lang="en-US" sz="2400" b="1" i="0" dirty="0">
                <a:solidFill>
                  <a:schemeClr val="accent5"/>
                </a:solidFill>
                <a:effectLst/>
                <a:latin typeface="Arial Nova" panose="020B0504020202020204" pitchFamily="34" charset="0"/>
              </a:rPr>
              <a:t>THEMATIC AREAS</a:t>
            </a:r>
          </a:p>
          <a:p>
            <a:pPr marL="285750" lvl="0" indent="-285750">
              <a:lnSpc>
                <a:spcPct val="150000"/>
              </a:lnSpc>
              <a:buFont typeface="Arial" panose="020B0604020202020204" pitchFamily="34" charset="0"/>
              <a:buChar char="•"/>
            </a:pPr>
            <a:r>
              <a:rPr lang="en-US" b="1" i="0" dirty="0">
                <a:solidFill>
                  <a:schemeClr val="accent5"/>
                </a:solidFill>
                <a:effectLst/>
                <a:latin typeface="Arial Nova" panose="020B0504020202020204" pitchFamily="34" charset="0"/>
              </a:rPr>
              <a:t>THEMATIC AREA THREE</a:t>
            </a:r>
          </a:p>
          <a:p>
            <a:pPr marL="800100" lvl="1" indent="-342900">
              <a:lnSpc>
                <a:spcPct val="150000"/>
              </a:lnSpc>
              <a:buFont typeface="Arial" panose="020B0604020202020204" pitchFamily="34" charset="0"/>
              <a:buChar char="•"/>
            </a:pPr>
            <a:r>
              <a:rPr lang="en-US" b="1" dirty="0">
                <a:solidFill>
                  <a:schemeClr val="accent5"/>
                </a:solidFill>
                <a:latin typeface="Arial Nova" panose="020B0504020202020204" pitchFamily="34" charset="0"/>
              </a:rPr>
              <a:t>DEVELOP STANDARDIZED TRAINING MODULES IN THE VARIOUS THEMATIC AREAS</a:t>
            </a:r>
            <a:endParaRPr lang="en-US" b="1" i="0" dirty="0">
              <a:solidFill>
                <a:schemeClr val="accent5"/>
              </a:solidFill>
              <a:effectLst/>
              <a:latin typeface="Arial Nova" panose="020B0504020202020204" pitchFamily="34" charset="0"/>
            </a:endParaRPr>
          </a:p>
          <a:p>
            <a:pPr marL="800100" lvl="1" indent="-342900">
              <a:lnSpc>
                <a:spcPct val="150000"/>
              </a:lnSpc>
              <a:buFont typeface="Arial" panose="020B0604020202020204" pitchFamily="34" charset="0"/>
              <a:buChar char="•"/>
            </a:pPr>
            <a:endParaRPr lang="en-US" b="1" i="0" dirty="0">
              <a:solidFill>
                <a:schemeClr val="accent5"/>
              </a:solidFill>
              <a:effectLst/>
              <a:latin typeface="Arial Nova" panose="020B0504020202020204" pitchFamily="34" charset="0"/>
            </a:endParaRPr>
          </a:p>
          <a:p>
            <a:pPr marL="800100" lvl="1" indent="-342900">
              <a:lnSpc>
                <a:spcPct val="150000"/>
              </a:lnSpc>
              <a:buFont typeface="Arial" panose="020B0604020202020204" pitchFamily="34" charset="0"/>
              <a:buChar char="•"/>
            </a:pPr>
            <a:endParaRPr lang="en-US" b="1" i="0" dirty="0">
              <a:solidFill>
                <a:schemeClr val="accent5"/>
              </a:solidFill>
              <a:effectLst/>
              <a:latin typeface="Arial Nova" panose="020B0504020202020204" pitchFamily="34" charset="0"/>
            </a:endParaRPr>
          </a:p>
          <a:p>
            <a:pPr lvl="0">
              <a:lnSpc>
                <a:spcPct val="150000"/>
              </a:lnSpc>
            </a:pPr>
            <a:endParaRPr lang="en-US" sz="2000" b="1" dirty="0">
              <a:solidFill>
                <a:schemeClr val="accent5"/>
              </a:solidFill>
              <a:latin typeface="Arial Nova" panose="020B0504020202020204" pitchFamily="34" charset="0"/>
            </a:endParaRPr>
          </a:p>
        </p:txBody>
      </p:sp>
    </p:spTree>
    <p:extLst>
      <p:ext uri="{BB962C8B-B14F-4D97-AF65-F5344CB8AC3E}">
        <p14:creationId xmlns:p14="http://schemas.microsoft.com/office/powerpoint/2010/main" val="3280472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39838"/>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223756" y="244339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800" b="1" spc="70" dirty="0">
              <a:effectLst>
                <a:outerShdw blurRad="50800" dist="38100" dir="2700000" algn="tl" rotWithShape="0">
                  <a:srgbClr val="000000">
                    <a:alpha val="22000"/>
                  </a:srgbClr>
                </a:outerShdw>
              </a:effectLst>
              <a:latin typeface="Helvetica 65 Medium" pitchFamily="34"/>
              <a:cs typeface="Calibri" pitchFamily="34"/>
            </a:endParaRPr>
          </a:p>
        </p:txBody>
      </p:sp>
      <p:pic>
        <p:nvPicPr>
          <p:cNvPr id="12" name="Image 11">
            <a:extLst>
              <a:ext uri="{FF2B5EF4-FFF2-40B4-BE49-F238E27FC236}">
                <a16:creationId xmlns:a16="http://schemas.microsoft.com/office/drawing/2014/main" id="{49380D41-011C-4433-9837-3C1ECCD1A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 y="0"/>
            <a:ext cx="12199111" cy="412377"/>
          </a:xfrm>
          <a:prstGeom prst="rect">
            <a:avLst/>
          </a:prstGeom>
        </p:spPr>
      </p:pic>
      <p:pic>
        <p:nvPicPr>
          <p:cNvPr id="18" name="Image 17">
            <a:extLst>
              <a:ext uri="{FF2B5EF4-FFF2-40B4-BE49-F238E27FC236}">
                <a16:creationId xmlns:a16="http://schemas.microsoft.com/office/drawing/2014/main" id="{88FABEB7-62B9-40B7-82E2-433683C9A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111" y="6473457"/>
            <a:ext cx="12199112" cy="412377"/>
          </a:xfrm>
          <a:prstGeom prst="rect">
            <a:avLst/>
          </a:prstGeom>
        </p:spPr>
      </p:pic>
      <p:pic>
        <p:nvPicPr>
          <p:cNvPr id="17" name="Image 16">
            <a:extLst>
              <a:ext uri="{FF2B5EF4-FFF2-40B4-BE49-F238E27FC236}">
                <a16:creationId xmlns:a16="http://schemas.microsoft.com/office/drawing/2014/main" id="{AB1B4905-512A-4F13-9335-35AE94E9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660" y="5509411"/>
            <a:ext cx="806672" cy="1144477"/>
          </a:xfrm>
          <a:prstGeom prst="rect">
            <a:avLst/>
          </a:prstGeom>
        </p:spPr>
      </p:pic>
      <p:sp>
        <p:nvSpPr>
          <p:cNvPr id="21" name="Titre 1">
            <a:extLst>
              <a:ext uri="{FF2B5EF4-FFF2-40B4-BE49-F238E27FC236}">
                <a16:creationId xmlns:a16="http://schemas.microsoft.com/office/drawing/2014/main" id="{5504EEC7-9A3B-47D1-BD08-2E65A9D858F2}"/>
              </a:ext>
            </a:extLst>
          </p:cNvPr>
          <p:cNvSpPr txBox="1">
            <a:spLocks/>
          </p:cNvSpPr>
          <p:nvPr/>
        </p:nvSpPr>
        <p:spPr>
          <a:xfrm>
            <a:off x="6231571" y="5788154"/>
            <a:ext cx="3351401" cy="664915"/>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900" b="1" dirty="0">
                <a:solidFill>
                  <a:srgbClr val="00B050"/>
                </a:solidFill>
                <a:latin typeface="Segoe UI Semibold" panose="020B0502040204020203" pitchFamily="34" charset="0"/>
                <a:cs typeface="Segoe UI Semibold" panose="020B0502040204020203" pitchFamily="34" charset="0"/>
              </a:rPr>
              <a:t>92es ASSISES</a:t>
            </a:r>
          </a:p>
          <a:p>
            <a:r>
              <a:rPr lang="fr-FR" sz="900" b="1" dirty="0">
                <a:solidFill>
                  <a:srgbClr val="1C99C7"/>
                </a:solidFill>
                <a:latin typeface="Segoe UI Semibold" panose="020B0502040204020203" pitchFamily="34" charset="0"/>
                <a:cs typeface="Segoe UI Semibold" panose="020B0502040204020203" pitchFamily="34" charset="0"/>
              </a:rPr>
              <a:t>du Conseil Scientifique et Technique de l’AAEA</a:t>
            </a:r>
          </a:p>
          <a:p>
            <a:endParaRPr lang="fr-FR" sz="900" b="1" dirty="0">
              <a:solidFill>
                <a:srgbClr val="1C99C7"/>
              </a:solidFill>
              <a:latin typeface="Segoe UI Semibold" panose="020B0502040204020203" pitchFamily="34" charset="0"/>
              <a:cs typeface="Segoe UI Semibold" panose="020B0502040204020203" pitchFamily="34" charset="0"/>
            </a:endParaRPr>
          </a:p>
          <a:p>
            <a:r>
              <a:rPr lang="fr-FR" sz="900" b="1" dirty="0">
                <a:latin typeface="Segoe UI Semibold" panose="020B0502040204020203" pitchFamily="34" charset="0"/>
                <a:cs typeface="Segoe UI Semibold" panose="020B0502040204020203" pitchFamily="34" charset="0"/>
              </a:rPr>
              <a:t>STRATÉGIES DE FINANCEMENT POUR L’ACCÈS UNIVERSEL </a:t>
            </a:r>
          </a:p>
          <a:p>
            <a:r>
              <a:rPr lang="fr-FR" sz="900" b="1" dirty="0">
                <a:latin typeface="Segoe UI Semibold" panose="020B0502040204020203" pitchFamily="34" charset="0"/>
                <a:cs typeface="Segoe UI Semibold" panose="020B0502040204020203" pitchFamily="34" charset="0"/>
              </a:rPr>
              <a:t>À L’EAU POTABLE ET AUX SERVICES D’ASSAINISSEMENT</a:t>
            </a:r>
          </a:p>
        </p:txBody>
      </p:sp>
      <p:pic>
        <p:nvPicPr>
          <p:cNvPr id="22" name="Image 21">
            <a:extLst>
              <a:ext uri="{FF2B5EF4-FFF2-40B4-BE49-F238E27FC236}">
                <a16:creationId xmlns:a16="http://schemas.microsoft.com/office/drawing/2014/main" id="{1946CB34-5764-49F9-9EBA-E9A8D54B8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938" y="5864754"/>
            <a:ext cx="1203075" cy="578110"/>
          </a:xfrm>
          <a:prstGeom prst="rect">
            <a:avLst/>
          </a:prstGeom>
        </p:spPr>
      </p:pic>
      <p:pic>
        <p:nvPicPr>
          <p:cNvPr id="25" name="Image 24">
            <a:extLst>
              <a:ext uri="{FF2B5EF4-FFF2-40B4-BE49-F238E27FC236}">
                <a16:creationId xmlns:a16="http://schemas.microsoft.com/office/drawing/2014/main" id="{FE7AB7EF-6CB1-4863-B614-D8AB41B1F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840" y="5756153"/>
            <a:ext cx="696916" cy="696916"/>
          </a:xfrm>
          <a:prstGeom prst="rect">
            <a:avLst/>
          </a:prstGeom>
        </p:spPr>
      </p:pic>
      <p:pic>
        <p:nvPicPr>
          <p:cNvPr id="27" name="Image 26">
            <a:extLst>
              <a:ext uri="{FF2B5EF4-FFF2-40B4-BE49-F238E27FC236}">
                <a16:creationId xmlns:a16="http://schemas.microsoft.com/office/drawing/2014/main" id="{30AA9C72-5A5C-42B0-9A29-E2FE1491B0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733" y="5786224"/>
            <a:ext cx="637712" cy="636773"/>
          </a:xfrm>
          <a:prstGeom prst="rect">
            <a:avLst/>
          </a:prstGeom>
        </p:spPr>
      </p:pic>
      <p:pic>
        <p:nvPicPr>
          <p:cNvPr id="29" name="Image 28">
            <a:extLst>
              <a:ext uri="{FF2B5EF4-FFF2-40B4-BE49-F238E27FC236}">
                <a16:creationId xmlns:a16="http://schemas.microsoft.com/office/drawing/2014/main" id="{FB1E6676-3D29-4BDB-8070-F3BF86295A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209" t="8661" r="10385" b="8819"/>
          <a:stretch/>
        </p:blipFill>
        <p:spPr>
          <a:xfrm>
            <a:off x="4523685" y="5793844"/>
            <a:ext cx="610647" cy="616252"/>
          </a:xfrm>
          <a:prstGeom prst="rect">
            <a:avLst/>
          </a:prstGeom>
        </p:spPr>
      </p:pic>
      <p:sp>
        <p:nvSpPr>
          <p:cNvPr id="3" name="TextBox 2">
            <a:extLst>
              <a:ext uri="{FF2B5EF4-FFF2-40B4-BE49-F238E27FC236}">
                <a16:creationId xmlns:a16="http://schemas.microsoft.com/office/drawing/2014/main" id="{89C55B8E-9689-C8F6-FAF5-B4BE0246805E}"/>
              </a:ext>
            </a:extLst>
          </p:cNvPr>
          <p:cNvSpPr txBox="1"/>
          <p:nvPr/>
        </p:nvSpPr>
        <p:spPr>
          <a:xfrm>
            <a:off x="485191" y="993487"/>
            <a:ext cx="10170367" cy="3543471"/>
          </a:xfrm>
          <a:prstGeom prst="rect">
            <a:avLst/>
          </a:prstGeom>
          <a:noFill/>
        </p:spPr>
        <p:txBody>
          <a:bodyPr wrap="square">
            <a:spAutoFit/>
          </a:bodyPr>
          <a:lstStyle/>
          <a:p>
            <a:pPr marL="342900" lvl="0" indent="-342900">
              <a:lnSpc>
                <a:spcPct val="150000"/>
              </a:lnSpc>
              <a:buFont typeface="Arial" panose="020B0604020202020204" pitchFamily="34" charset="0"/>
              <a:buChar char="•"/>
            </a:pPr>
            <a:r>
              <a:rPr lang="en-US" sz="2400" b="1" i="0" dirty="0">
                <a:solidFill>
                  <a:schemeClr val="accent5"/>
                </a:solidFill>
                <a:effectLst/>
                <a:latin typeface="Arial Nova" panose="020B0504020202020204" pitchFamily="34" charset="0"/>
              </a:rPr>
              <a:t>OTHER POTENTIAL THEMATIC AREAS TO BE DEVELOPED</a:t>
            </a:r>
          </a:p>
          <a:p>
            <a:pPr marL="800100" lvl="1" indent="-342900">
              <a:lnSpc>
                <a:spcPct val="150000"/>
              </a:lnSpc>
              <a:buFont typeface="Arial" panose="020B0604020202020204" pitchFamily="34" charset="0"/>
              <a:buChar char="•"/>
            </a:pPr>
            <a:r>
              <a:rPr lang="en-US" b="1" dirty="0">
                <a:solidFill>
                  <a:schemeClr val="accent5"/>
                </a:solidFill>
                <a:latin typeface="Arial Nova" panose="020B0504020202020204" pitchFamily="34" charset="0"/>
              </a:rPr>
              <a:t>Integrated Water Resource Management</a:t>
            </a:r>
          </a:p>
          <a:p>
            <a:pPr marL="800100" lvl="1" indent="-342900">
              <a:lnSpc>
                <a:spcPct val="150000"/>
              </a:lnSpc>
              <a:buFont typeface="Arial" panose="020B0604020202020204" pitchFamily="34" charset="0"/>
              <a:buChar char="•"/>
            </a:pPr>
            <a:r>
              <a:rPr lang="en-US" b="1" dirty="0">
                <a:solidFill>
                  <a:schemeClr val="accent5"/>
                </a:solidFill>
                <a:latin typeface="Arial Nova" panose="020B0504020202020204" pitchFamily="34" charset="0"/>
              </a:rPr>
              <a:t>Planning, Development, Operations and Maintenance </a:t>
            </a:r>
          </a:p>
          <a:p>
            <a:pPr marL="1257300" lvl="2" indent="-342900">
              <a:lnSpc>
                <a:spcPct val="150000"/>
              </a:lnSpc>
              <a:buFont typeface="Arial" panose="020B0604020202020204" pitchFamily="34" charset="0"/>
              <a:buChar char="•"/>
            </a:pPr>
            <a:r>
              <a:rPr lang="en-US" b="1" i="0" dirty="0">
                <a:solidFill>
                  <a:schemeClr val="accent5"/>
                </a:solidFill>
                <a:effectLst/>
                <a:latin typeface="Arial Nova" panose="020B0504020202020204" pitchFamily="34" charset="0"/>
              </a:rPr>
              <a:t>Management in Rural, Peri-Urban</a:t>
            </a:r>
            <a:r>
              <a:rPr lang="en-US" b="1" dirty="0">
                <a:solidFill>
                  <a:schemeClr val="accent5"/>
                </a:solidFill>
                <a:latin typeface="Arial Nova" panose="020B0504020202020204" pitchFamily="34" charset="0"/>
              </a:rPr>
              <a:t>,</a:t>
            </a:r>
            <a:r>
              <a:rPr lang="en-US" b="1" i="0" dirty="0">
                <a:solidFill>
                  <a:schemeClr val="accent5"/>
                </a:solidFill>
                <a:effectLst/>
                <a:latin typeface="Arial Nova" panose="020B0504020202020204" pitchFamily="34" charset="0"/>
              </a:rPr>
              <a:t> Urban water and Sanitation services etc.</a:t>
            </a:r>
          </a:p>
          <a:p>
            <a:pPr marL="800100" lvl="1" indent="-342900">
              <a:lnSpc>
                <a:spcPct val="150000"/>
              </a:lnSpc>
              <a:buFont typeface="Arial" panose="020B0604020202020204" pitchFamily="34" charset="0"/>
              <a:buChar char="•"/>
            </a:pPr>
            <a:endParaRPr lang="en-US" b="1" i="0" dirty="0">
              <a:solidFill>
                <a:schemeClr val="accent5"/>
              </a:solidFill>
              <a:effectLst/>
              <a:latin typeface="Arial Nova" panose="020B0504020202020204" pitchFamily="34" charset="0"/>
            </a:endParaRPr>
          </a:p>
          <a:p>
            <a:pPr marL="800100" lvl="1" indent="-342900">
              <a:lnSpc>
                <a:spcPct val="150000"/>
              </a:lnSpc>
              <a:buFont typeface="Arial" panose="020B0604020202020204" pitchFamily="34" charset="0"/>
              <a:buChar char="•"/>
            </a:pPr>
            <a:endParaRPr lang="en-US" b="1" i="0" dirty="0">
              <a:solidFill>
                <a:schemeClr val="accent5"/>
              </a:solidFill>
              <a:effectLst/>
              <a:latin typeface="Arial Nova" panose="020B0504020202020204" pitchFamily="34" charset="0"/>
            </a:endParaRPr>
          </a:p>
          <a:p>
            <a:pPr marL="800100" lvl="1" indent="-342900">
              <a:lnSpc>
                <a:spcPct val="150000"/>
              </a:lnSpc>
              <a:buFont typeface="Arial" panose="020B0604020202020204" pitchFamily="34" charset="0"/>
              <a:buChar char="•"/>
            </a:pPr>
            <a:endParaRPr lang="en-US" b="1" i="0" dirty="0">
              <a:solidFill>
                <a:schemeClr val="accent5"/>
              </a:solidFill>
              <a:effectLst/>
              <a:latin typeface="Arial Nova" panose="020B0504020202020204" pitchFamily="34" charset="0"/>
            </a:endParaRPr>
          </a:p>
          <a:p>
            <a:pPr lvl="0">
              <a:lnSpc>
                <a:spcPct val="150000"/>
              </a:lnSpc>
            </a:pPr>
            <a:endParaRPr lang="en-US" sz="2000" b="1" dirty="0">
              <a:solidFill>
                <a:schemeClr val="accent5"/>
              </a:solidFill>
              <a:latin typeface="Arial Nova" panose="020B0504020202020204" pitchFamily="34" charset="0"/>
            </a:endParaRPr>
          </a:p>
        </p:txBody>
      </p:sp>
    </p:spTree>
    <p:extLst>
      <p:ext uri="{BB962C8B-B14F-4D97-AF65-F5344CB8AC3E}">
        <p14:creationId xmlns:p14="http://schemas.microsoft.com/office/powerpoint/2010/main" val="3918131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39838"/>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223756" y="244339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800" b="1" spc="70" dirty="0">
              <a:effectLst>
                <a:outerShdw blurRad="50800" dist="38100" dir="2700000" algn="tl" rotWithShape="0">
                  <a:srgbClr val="000000">
                    <a:alpha val="22000"/>
                  </a:srgbClr>
                </a:outerShdw>
              </a:effectLst>
              <a:latin typeface="Helvetica 65 Medium" pitchFamily="34"/>
              <a:cs typeface="Calibri" pitchFamily="34"/>
            </a:endParaRPr>
          </a:p>
        </p:txBody>
      </p:sp>
      <p:pic>
        <p:nvPicPr>
          <p:cNvPr id="12" name="Image 11">
            <a:extLst>
              <a:ext uri="{FF2B5EF4-FFF2-40B4-BE49-F238E27FC236}">
                <a16:creationId xmlns:a16="http://schemas.microsoft.com/office/drawing/2014/main" id="{49380D41-011C-4433-9837-3C1ECCD1A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 y="0"/>
            <a:ext cx="12199111" cy="412377"/>
          </a:xfrm>
          <a:prstGeom prst="rect">
            <a:avLst/>
          </a:prstGeom>
        </p:spPr>
      </p:pic>
      <p:pic>
        <p:nvPicPr>
          <p:cNvPr id="18" name="Image 17">
            <a:extLst>
              <a:ext uri="{FF2B5EF4-FFF2-40B4-BE49-F238E27FC236}">
                <a16:creationId xmlns:a16="http://schemas.microsoft.com/office/drawing/2014/main" id="{88FABEB7-62B9-40B7-82E2-433683C9A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111" y="6473457"/>
            <a:ext cx="12199112" cy="412377"/>
          </a:xfrm>
          <a:prstGeom prst="rect">
            <a:avLst/>
          </a:prstGeom>
        </p:spPr>
      </p:pic>
      <p:pic>
        <p:nvPicPr>
          <p:cNvPr id="17" name="Image 16">
            <a:extLst>
              <a:ext uri="{FF2B5EF4-FFF2-40B4-BE49-F238E27FC236}">
                <a16:creationId xmlns:a16="http://schemas.microsoft.com/office/drawing/2014/main" id="{AB1B4905-512A-4F13-9335-35AE94E9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660" y="5509411"/>
            <a:ext cx="806672" cy="1144477"/>
          </a:xfrm>
          <a:prstGeom prst="rect">
            <a:avLst/>
          </a:prstGeom>
        </p:spPr>
      </p:pic>
      <p:sp>
        <p:nvSpPr>
          <p:cNvPr id="21" name="Titre 1">
            <a:extLst>
              <a:ext uri="{FF2B5EF4-FFF2-40B4-BE49-F238E27FC236}">
                <a16:creationId xmlns:a16="http://schemas.microsoft.com/office/drawing/2014/main" id="{5504EEC7-9A3B-47D1-BD08-2E65A9D858F2}"/>
              </a:ext>
            </a:extLst>
          </p:cNvPr>
          <p:cNvSpPr txBox="1">
            <a:spLocks/>
          </p:cNvSpPr>
          <p:nvPr/>
        </p:nvSpPr>
        <p:spPr>
          <a:xfrm>
            <a:off x="6231571" y="5788154"/>
            <a:ext cx="3351401" cy="664915"/>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900" b="1" dirty="0">
                <a:solidFill>
                  <a:srgbClr val="00B050"/>
                </a:solidFill>
                <a:latin typeface="Segoe UI Semibold" panose="020B0502040204020203" pitchFamily="34" charset="0"/>
                <a:cs typeface="Segoe UI Semibold" panose="020B0502040204020203" pitchFamily="34" charset="0"/>
              </a:rPr>
              <a:t>92es ASSISES</a:t>
            </a:r>
          </a:p>
          <a:p>
            <a:r>
              <a:rPr lang="fr-FR" sz="900" b="1" dirty="0">
                <a:solidFill>
                  <a:srgbClr val="1C99C7"/>
                </a:solidFill>
                <a:latin typeface="Segoe UI Semibold" panose="020B0502040204020203" pitchFamily="34" charset="0"/>
                <a:cs typeface="Segoe UI Semibold" panose="020B0502040204020203" pitchFamily="34" charset="0"/>
              </a:rPr>
              <a:t>du Conseil Scientifique et Technique de l’AAEA</a:t>
            </a:r>
          </a:p>
          <a:p>
            <a:endParaRPr lang="fr-FR" sz="900" b="1" dirty="0">
              <a:solidFill>
                <a:srgbClr val="1C99C7"/>
              </a:solidFill>
              <a:latin typeface="Segoe UI Semibold" panose="020B0502040204020203" pitchFamily="34" charset="0"/>
              <a:cs typeface="Segoe UI Semibold" panose="020B0502040204020203" pitchFamily="34" charset="0"/>
            </a:endParaRPr>
          </a:p>
          <a:p>
            <a:r>
              <a:rPr lang="fr-FR" sz="900" b="1" dirty="0">
                <a:latin typeface="Segoe UI Semibold" panose="020B0502040204020203" pitchFamily="34" charset="0"/>
                <a:cs typeface="Segoe UI Semibold" panose="020B0502040204020203" pitchFamily="34" charset="0"/>
              </a:rPr>
              <a:t>STRATÉGIES DE FINANCEMENT POUR L’ACCÈS UNIVERSEL </a:t>
            </a:r>
          </a:p>
          <a:p>
            <a:r>
              <a:rPr lang="fr-FR" sz="900" b="1" dirty="0">
                <a:latin typeface="Segoe UI Semibold" panose="020B0502040204020203" pitchFamily="34" charset="0"/>
                <a:cs typeface="Segoe UI Semibold" panose="020B0502040204020203" pitchFamily="34" charset="0"/>
              </a:rPr>
              <a:t>À L’EAU POTABLE ET AUX SERVICES D’ASSAINISSEMENT</a:t>
            </a:r>
          </a:p>
        </p:txBody>
      </p:sp>
      <p:pic>
        <p:nvPicPr>
          <p:cNvPr id="22" name="Image 21">
            <a:extLst>
              <a:ext uri="{FF2B5EF4-FFF2-40B4-BE49-F238E27FC236}">
                <a16:creationId xmlns:a16="http://schemas.microsoft.com/office/drawing/2014/main" id="{1946CB34-5764-49F9-9EBA-E9A8D54B8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938" y="5864754"/>
            <a:ext cx="1203075" cy="578110"/>
          </a:xfrm>
          <a:prstGeom prst="rect">
            <a:avLst/>
          </a:prstGeom>
        </p:spPr>
      </p:pic>
      <p:pic>
        <p:nvPicPr>
          <p:cNvPr id="25" name="Image 24">
            <a:extLst>
              <a:ext uri="{FF2B5EF4-FFF2-40B4-BE49-F238E27FC236}">
                <a16:creationId xmlns:a16="http://schemas.microsoft.com/office/drawing/2014/main" id="{FE7AB7EF-6CB1-4863-B614-D8AB41B1F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840" y="5756153"/>
            <a:ext cx="696916" cy="696916"/>
          </a:xfrm>
          <a:prstGeom prst="rect">
            <a:avLst/>
          </a:prstGeom>
        </p:spPr>
      </p:pic>
      <p:pic>
        <p:nvPicPr>
          <p:cNvPr id="27" name="Image 26">
            <a:extLst>
              <a:ext uri="{FF2B5EF4-FFF2-40B4-BE49-F238E27FC236}">
                <a16:creationId xmlns:a16="http://schemas.microsoft.com/office/drawing/2014/main" id="{30AA9C72-5A5C-42B0-9A29-E2FE1491B0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733" y="5786224"/>
            <a:ext cx="637712" cy="636773"/>
          </a:xfrm>
          <a:prstGeom prst="rect">
            <a:avLst/>
          </a:prstGeom>
        </p:spPr>
      </p:pic>
      <p:pic>
        <p:nvPicPr>
          <p:cNvPr id="29" name="Image 28">
            <a:extLst>
              <a:ext uri="{FF2B5EF4-FFF2-40B4-BE49-F238E27FC236}">
                <a16:creationId xmlns:a16="http://schemas.microsoft.com/office/drawing/2014/main" id="{FB1E6676-3D29-4BDB-8070-F3BF86295A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209" t="8661" r="10385" b="8819"/>
          <a:stretch/>
        </p:blipFill>
        <p:spPr>
          <a:xfrm>
            <a:off x="4523685" y="5793844"/>
            <a:ext cx="610647" cy="616252"/>
          </a:xfrm>
          <a:prstGeom prst="rect">
            <a:avLst/>
          </a:prstGeom>
        </p:spPr>
      </p:pic>
      <p:sp>
        <p:nvSpPr>
          <p:cNvPr id="3" name="TextBox 2">
            <a:extLst>
              <a:ext uri="{FF2B5EF4-FFF2-40B4-BE49-F238E27FC236}">
                <a16:creationId xmlns:a16="http://schemas.microsoft.com/office/drawing/2014/main" id="{89C55B8E-9689-C8F6-FAF5-B4BE0246805E}"/>
              </a:ext>
            </a:extLst>
          </p:cNvPr>
          <p:cNvSpPr txBox="1"/>
          <p:nvPr/>
        </p:nvSpPr>
        <p:spPr>
          <a:xfrm>
            <a:off x="1343605" y="1205989"/>
            <a:ext cx="10170367" cy="4789966"/>
          </a:xfrm>
          <a:prstGeom prst="rect">
            <a:avLst/>
          </a:prstGeom>
          <a:noFill/>
        </p:spPr>
        <p:txBody>
          <a:bodyPr wrap="square">
            <a:spAutoFit/>
          </a:bodyPr>
          <a:lstStyle/>
          <a:p>
            <a:pPr lvl="0">
              <a:lnSpc>
                <a:spcPct val="150000"/>
              </a:lnSpc>
            </a:pPr>
            <a:r>
              <a:rPr lang="en-US" sz="2400" b="1" dirty="0">
                <a:solidFill>
                  <a:schemeClr val="accent5"/>
                </a:solidFill>
                <a:latin typeface="Arial Nova" panose="020B0504020202020204" pitchFamily="34" charset="0"/>
              </a:rPr>
              <a:t>     ACTIONS</a:t>
            </a:r>
            <a:endParaRPr lang="en-US" sz="2400" b="1" i="0" dirty="0">
              <a:solidFill>
                <a:schemeClr val="accent5"/>
              </a:solidFill>
              <a:effectLst/>
              <a:latin typeface="Arial Nova" panose="020B0504020202020204" pitchFamily="34" charset="0"/>
            </a:endParaRPr>
          </a:p>
          <a:p>
            <a:pPr marL="342900" lvl="0" indent="-342900">
              <a:lnSpc>
                <a:spcPct val="150000"/>
              </a:lnSpc>
              <a:buFont typeface="Arial" panose="020B0604020202020204" pitchFamily="34" charset="0"/>
              <a:buChar char="•"/>
            </a:pPr>
            <a:r>
              <a:rPr lang="en-US" b="1" dirty="0">
                <a:solidFill>
                  <a:schemeClr val="accent5"/>
                </a:solidFill>
                <a:latin typeface="Arial Nova" panose="020B0504020202020204" pitchFamily="34" charset="0"/>
              </a:rPr>
              <a:t>Needs assessment of available resources</a:t>
            </a:r>
          </a:p>
          <a:p>
            <a:pPr marL="342900" lvl="0" indent="-342900">
              <a:lnSpc>
                <a:spcPct val="150000"/>
              </a:lnSpc>
              <a:buFont typeface="Arial" panose="020B0604020202020204" pitchFamily="34" charset="0"/>
              <a:buChar char="•"/>
            </a:pPr>
            <a:r>
              <a:rPr lang="en-US" b="1" dirty="0">
                <a:solidFill>
                  <a:schemeClr val="accent5"/>
                </a:solidFill>
                <a:latin typeface="Arial Nova" panose="020B0504020202020204" pitchFamily="34" charset="0"/>
              </a:rPr>
              <a:t>Identify the potentials of institutions </a:t>
            </a:r>
          </a:p>
          <a:p>
            <a:pPr marL="342900" lvl="0" indent="-342900">
              <a:lnSpc>
                <a:spcPct val="150000"/>
              </a:lnSpc>
              <a:buFont typeface="Arial" panose="020B0604020202020204" pitchFamily="34" charset="0"/>
              <a:buChar char="•"/>
            </a:pPr>
            <a:r>
              <a:rPr lang="en-US" b="1" dirty="0">
                <a:solidFill>
                  <a:schemeClr val="accent5"/>
                </a:solidFill>
                <a:latin typeface="Arial Nova" panose="020B0504020202020204" pitchFamily="34" charset="0"/>
              </a:rPr>
              <a:t>Research must be done into the strength of performing utilities</a:t>
            </a:r>
          </a:p>
          <a:p>
            <a:pPr marL="342900" lvl="0" indent="-342900">
              <a:lnSpc>
                <a:spcPct val="150000"/>
              </a:lnSpc>
              <a:buFont typeface="Arial" panose="020B0604020202020204" pitchFamily="34" charset="0"/>
              <a:buChar char="•"/>
            </a:pPr>
            <a:r>
              <a:rPr lang="en-US" b="1" i="0" dirty="0">
                <a:solidFill>
                  <a:schemeClr val="accent5"/>
                </a:solidFill>
                <a:effectLst/>
                <a:latin typeface="Arial Nova" panose="020B0504020202020204" pitchFamily="34" charset="0"/>
              </a:rPr>
              <a:t>Identify opportunities for training</a:t>
            </a:r>
          </a:p>
          <a:p>
            <a:pPr marL="342900" lvl="0" indent="-342900">
              <a:lnSpc>
                <a:spcPct val="150000"/>
              </a:lnSpc>
              <a:buFont typeface="Arial" panose="020B0604020202020204" pitchFamily="34" charset="0"/>
              <a:buChar char="•"/>
            </a:pPr>
            <a:r>
              <a:rPr lang="en-US" b="1" dirty="0">
                <a:solidFill>
                  <a:schemeClr val="accent5"/>
                </a:solidFill>
                <a:latin typeface="Arial Nova" panose="020B0504020202020204" pitchFamily="34" charset="0"/>
              </a:rPr>
              <a:t>Develop </a:t>
            </a:r>
            <a:r>
              <a:rPr lang="en-US" b="1" dirty="0" err="1">
                <a:solidFill>
                  <a:schemeClr val="accent5"/>
                </a:solidFill>
                <a:latin typeface="Arial Nova" panose="020B0504020202020204" pitchFamily="34" charset="0"/>
              </a:rPr>
              <a:t>AfWASA</a:t>
            </a:r>
            <a:r>
              <a:rPr lang="en-US" b="1" dirty="0">
                <a:solidFill>
                  <a:schemeClr val="accent5"/>
                </a:solidFill>
                <a:latin typeface="Arial Nova" panose="020B0504020202020204" pitchFamily="34" charset="0"/>
              </a:rPr>
              <a:t> certification trainings</a:t>
            </a:r>
            <a:endParaRPr lang="en-US" b="1" i="0" dirty="0">
              <a:solidFill>
                <a:schemeClr val="accent5"/>
              </a:solidFill>
              <a:effectLst/>
              <a:latin typeface="Arial Nova" panose="020B0504020202020204" pitchFamily="34" charset="0"/>
            </a:endParaRPr>
          </a:p>
          <a:p>
            <a:pPr marL="342900" lvl="0" indent="-342900">
              <a:lnSpc>
                <a:spcPct val="150000"/>
              </a:lnSpc>
              <a:buFont typeface="Arial" panose="020B0604020202020204" pitchFamily="34" charset="0"/>
              <a:buChar char="•"/>
            </a:pPr>
            <a:r>
              <a:rPr lang="en-US" b="1" dirty="0">
                <a:solidFill>
                  <a:schemeClr val="accent5"/>
                </a:solidFill>
                <a:latin typeface="Arial Nova" panose="020B0504020202020204" pitchFamily="34" charset="0"/>
              </a:rPr>
              <a:t>Develop standard quality curricular in various thematic areas</a:t>
            </a:r>
            <a:r>
              <a:rPr lang="en-US" b="1" i="0" dirty="0">
                <a:solidFill>
                  <a:schemeClr val="accent5"/>
                </a:solidFill>
                <a:effectLst/>
                <a:latin typeface="Arial Nova" panose="020B0504020202020204" pitchFamily="34" charset="0"/>
              </a:rPr>
              <a:t> </a:t>
            </a:r>
          </a:p>
          <a:p>
            <a:pPr marL="342900" lvl="0" indent="-342900">
              <a:lnSpc>
                <a:spcPct val="150000"/>
              </a:lnSpc>
              <a:buFont typeface="Arial" panose="020B0604020202020204" pitchFamily="34" charset="0"/>
              <a:buChar char="•"/>
            </a:pPr>
            <a:r>
              <a:rPr lang="en-US" b="1" dirty="0">
                <a:solidFill>
                  <a:schemeClr val="accent5"/>
                </a:solidFill>
                <a:latin typeface="Arial Nova" panose="020B0504020202020204" pitchFamily="34" charset="0"/>
              </a:rPr>
              <a:t>Organize training of Trainers</a:t>
            </a:r>
          </a:p>
          <a:p>
            <a:pPr marL="342900" lvl="0" indent="-342900">
              <a:lnSpc>
                <a:spcPct val="150000"/>
              </a:lnSpc>
              <a:buFont typeface="Arial" panose="020B0604020202020204" pitchFamily="34" charset="0"/>
              <a:buChar char="•"/>
            </a:pPr>
            <a:r>
              <a:rPr lang="en-US" b="1" i="0" dirty="0">
                <a:solidFill>
                  <a:schemeClr val="accent5"/>
                </a:solidFill>
                <a:effectLst/>
                <a:latin typeface="Arial Nova" panose="020B0504020202020204" pitchFamily="34" charset="0"/>
              </a:rPr>
              <a:t>Highlight or showcase </a:t>
            </a:r>
            <a:r>
              <a:rPr lang="en-US" b="1" i="0" dirty="0" err="1">
                <a:solidFill>
                  <a:schemeClr val="accent5"/>
                </a:solidFill>
                <a:effectLst/>
                <a:latin typeface="Arial Nova" panose="020B0504020202020204" pitchFamily="34" charset="0"/>
              </a:rPr>
              <a:t>AfWASA</a:t>
            </a:r>
            <a:r>
              <a:rPr lang="en-US" b="1" i="0" dirty="0">
                <a:solidFill>
                  <a:schemeClr val="accent5"/>
                </a:solidFill>
                <a:effectLst/>
                <a:latin typeface="Arial Nova" panose="020B0504020202020204" pitchFamily="34" charset="0"/>
              </a:rPr>
              <a:t> member train</a:t>
            </a:r>
            <a:r>
              <a:rPr lang="en-US" b="1" dirty="0">
                <a:solidFill>
                  <a:schemeClr val="accent5"/>
                </a:solidFill>
                <a:latin typeface="Arial Nova" panose="020B0504020202020204" pitchFamily="34" charset="0"/>
              </a:rPr>
              <a:t>ing centers etc.</a:t>
            </a:r>
            <a:endParaRPr lang="en-US" b="1" i="0" dirty="0">
              <a:solidFill>
                <a:schemeClr val="accent5"/>
              </a:solidFill>
              <a:effectLst/>
              <a:latin typeface="Arial Nova" panose="020B0504020202020204" pitchFamily="34" charset="0"/>
            </a:endParaRPr>
          </a:p>
          <a:p>
            <a:pPr marL="800100" lvl="1" indent="-342900">
              <a:lnSpc>
                <a:spcPct val="150000"/>
              </a:lnSpc>
              <a:buFont typeface="Arial" panose="020B0604020202020204" pitchFamily="34" charset="0"/>
              <a:buChar char="•"/>
            </a:pPr>
            <a:endParaRPr lang="en-US" b="1" i="0" dirty="0">
              <a:solidFill>
                <a:schemeClr val="accent5"/>
              </a:solidFill>
              <a:effectLst/>
              <a:latin typeface="Arial Nova" panose="020B0504020202020204" pitchFamily="34" charset="0"/>
            </a:endParaRPr>
          </a:p>
          <a:p>
            <a:pPr lvl="0">
              <a:lnSpc>
                <a:spcPct val="150000"/>
              </a:lnSpc>
            </a:pPr>
            <a:endParaRPr lang="en-US" sz="2000" b="1" dirty="0">
              <a:solidFill>
                <a:schemeClr val="accent5"/>
              </a:solidFill>
              <a:latin typeface="Arial Nova" panose="020B0504020202020204" pitchFamily="34" charset="0"/>
            </a:endParaRPr>
          </a:p>
        </p:txBody>
      </p:sp>
    </p:spTree>
    <p:extLst>
      <p:ext uri="{BB962C8B-B14F-4D97-AF65-F5344CB8AC3E}">
        <p14:creationId xmlns:p14="http://schemas.microsoft.com/office/powerpoint/2010/main" val="1635654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832E2A-A6B3-4AA7-5519-AC9EC79C38F9}"/>
              </a:ext>
            </a:extLst>
          </p:cNvPr>
          <p:cNvSpPr/>
          <p:nvPr/>
        </p:nvSpPr>
        <p:spPr>
          <a:xfrm>
            <a:off x="-7111" y="5939838"/>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693666" y="1500954"/>
            <a:ext cx="7448765" cy="440426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nSpc>
                <a:spcPct val="115000"/>
              </a:lnSpc>
              <a:buFont typeface="+mj-lt"/>
              <a:buAutoNum type="arabicPeriod"/>
            </a:pPr>
            <a:endParaRPr lang="en-US" sz="2000" kern="100" dirty="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buFont typeface="Arial" panose="020B0604020202020204" pitchFamily="34" charset="0"/>
              <a:buChar char="•"/>
            </a:pPr>
            <a:r>
              <a:rPr lang="en-US"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rPr>
              <a:t>Develop TOR – to be shared for review in </a:t>
            </a:r>
            <a:r>
              <a:rPr lang="en-US" sz="1800" b="1" kern="100" dirty="0">
                <a:solidFill>
                  <a:schemeClr val="accent5"/>
                </a:solidFill>
                <a:latin typeface="Arial Nova" panose="020B0504020202020204" pitchFamily="34" charset="0"/>
                <a:ea typeface="Calibri" panose="020F0502020204030204" pitchFamily="34" charset="0"/>
                <a:cs typeface="Arial" panose="020B0604020202020204" pitchFamily="34" charset="0"/>
              </a:rPr>
              <a:t>the</a:t>
            </a:r>
            <a:r>
              <a:rPr lang="en-US"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rPr>
              <a:t> next meeting by Chairperson</a:t>
            </a:r>
            <a:endParaRPr lang="en-US" sz="1800" b="1" kern="100" dirty="0">
              <a:solidFill>
                <a:schemeClr val="accent5"/>
              </a:solidFill>
              <a:latin typeface="Arial Nova" panose="020B0504020202020204" pitchFamily="34" charset="0"/>
              <a:ea typeface="Calibri" panose="020F0502020204030204" pitchFamily="34" charset="0"/>
              <a:cs typeface="Arial" panose="020B0604020202020204" pitchFamily="34" charset="0"/>
            </a:endParaRPr>
          </a:p>
          <a:p>
            <a:pPr marL="342900" lvl="0" indent="-342900">
              <a:lnSpc>
                <a:spcPct val="150000"/>
              </a:lnSpc>
              <a:buFont typeface="Arial" panose="020B0604020202020204" pitchFamily="34" charset="0"/>
              <a:buChar char="•"/>
            </a:pPr>
            <a:r>
              <a:rPr lang="en-US"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rPr>
              <a:t>Launch the </a:t>
            </a:r>
            <a:r>
              <a:rPr lang="en-US" sz="1800" b="1" kern="100" dirty="0">
                <a:solidFill>
                  <a:schemeClr val="accent5"/>
                </a:solidFill>
                <a:latin typeface="Arial Nova" panose="020B0504020202020204" pitchFamily="34" charset="0"/>
                <a:ea typeface="Calibri" panose="020F0502020204030204" pitchFamily="34" charset="0"/>
                <a:cs typeface="Arial" panose="020B0604020202020204" pitchFamily="34" charset="0"/>
              </a:rPr>
              <a:t>Gender specialist group</a:t>
            </a:r>
          </a:p>
          <a:p>
            <a:pPr marL="342900" lvl="0" indent="-342900">
              <a:lnSpc>
                <a:spcPct val="150000"/>
              </a:lnSpc>
              <a:buFont typeface="Arial" panose="020B0604020202020204" pitchFamily="34" charset="0"/>
              <a:buChar char="•"/>
            </a:pPr>
            <a:r>
              <a:rPr lang="en-US"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rPr>
              <a:t>Recruit more members – share the TOR </a:t>
            </a:r>
            <a:r>
              <a:rPr lang="en-US" sz="1800" b="1" kern="100" dirty="0">
                <a:solidFill>
                  <a:schemeClr val="accent5"/>
                </a:solidFill>
                <a:latin typeface="Arial Nova" panose="020B0504020202020204" pitchFamily="34" charset="0"/>
                <a:ea typeface="Calibri" panose="020F0502020204030204" pitchFamily="34" charset="0"/>
                <a:cs typeface="Arial" panose="020B0604020202020204" pitchFamily="34" charset="0"/>
              </a:rPr>
              <a:t>on various platforms </a:t>
            </a:r>
            <a:r>
              <a:rPr lang="en-US"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rPr>
              <a:t>and encourage people to join.</a:t>
            </a:r>
          </a:p>
          <a:p>
            <a:pPr marL="342900" lvl="0" indent="-342900">
              <a:lnSpc>
                <a:spcPct val="150000"/>
              </a:lnSpc>
              <a:buFont typeface="Arial" panose="020B0604020202020204" pitchFamily="34" charset="0"/>
              <a:buChar char="•"/>
            </a:pPr>
            <a:r>
              <a:rPr lang="en-US" sz="1800" b="1" kern="100" dirty="0">
                <a:solidFill>
                  <a:schemeClr val="accent5"/>
                </a:solidFill>
                <a:latin typeface="Arial Nova" panose="020B0504020202020204" pitchFamily="34" charset="0"/>
                <a:ea typeface="Calibri" panose="020F0502020204030204" pitchFamily="34" charset="0"/>
                <a:cs typeface="Arial" panose="020B0604020202020204" pitchFamily="34" charset="0"/>
              </a:rPr>
              <a:t>Organize a virtual meeting on 13</a:t>
            </a:r>
            <a:r>
              <a:rPr lang="en-US" sz="1800" b="1" kern="100" baseline="30000" dirty="0">
                <a:solidFill>
                  <a:schemeClr val="accent5"/>
                </a:solidFill>
                <a:latin typeface="Arial Nova" panose="020B0504020202020204" pitchFamily="34" charset="0"/>
                <a:ea typeface="Calibri" panose="020F0502020204030204" pitchFamily="34" charset="0"/>
                <a:cs typeface="Arial" panose="020B0604020202020204" pitchFamily="34" charset="0"/>
              </a:rPr>
              <a:t>th</a:t>
            </a:r>
            <a:r>
              <a:rPr lang="en-US" sz="1800" b="1" kern="100" dirty="0">
                <a:solidFill>
                  <a:schemeClr val="accent5"/>
                </a:solidFill>
                <a:latin typeface="Arial Nova" panose="020B0504020202020204" pitchFamily="34" charset="0"/>
                <a:ea typeface="Calibri" panose="020F0502020204030204" pitchFamily="34" charset="0"/>
                <a:cs typeface="Arial" panose="020B0604020202020204" pitchFamily="34" charset="0"/>
              </a:rPr>
              <a:t> December 2023 at 14:00</a:t>
            </a:r>
          </a:p>
          <a:p>
            <a:pPr marL="342900" lvl="0" indent="-342900">
              <a:lnSpc>
                <a:spcPct val="150000"/>
              </a:lnSpc>
              <a:buFont typeface="Arial" panose="020B0604020202020204" pitchFamily="34" charset="0"/>
              <a:buChar char="•"/>
            </a:pPr>
            <a:r>
              <a:rPr lang="en-US" sz="1800" b="1" kern="100" dirty="0">
                <a:solidFill>
                  <a:schemeClr val="accent5"/>
                </a:solidFill>
                <a:latin typeface="Arial Nova" panose="020B0504020202020204" pitchFamily="34" charset="0"/>
                <a:ea typeface="Calibri" panose="020F0502020204030204" pitchFamily="34" charset="0"/>
                <a:cs typeface="Arial" panose="020B0604020202020204" pitchFamily="34" charset="0"/>
              </a:rPr>
              <a:t>Members will use the virtual meetings to plan participation in the conference</a:t>
            </a:r>
            <a:endParaRPr lang="en-US"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endParaRPr>
          </a:p>
          <a:p>
            <a:pPr marL="342900" lvl="0" indent="-342900">
              <a:lnSpc>
                <a:spcPct val="115000"/>
              </a:lnSpc>
              <a:buFont typeface="Wingdings" pitchFamily="2" charset="2"/>
              <a:buChar char="q"/>
            </a:pPr>
            <a:endParaRPr lang="en-US" sz="2000" kern="100" dirty="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Wingdings" pitchFamily="2" charset="2"/>
              <a:buChar char="q"/>
            </a:pPr>
            <a:endParaRPr lang="en-US" sz="2000" kern="100" dirty="0">
              <a:solidFill>
                <a:schemeClr val="accent5"/>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mj-lt"/>
              <a:buAutoNum type="arabicPeriod"/>
            </a:pPr>
            <a:endParaRPr lang="en-US" sz="20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mj-lt"/>
              <a:buAutoNum type="arabicPeriod"/>
            </a:pPr>
            <a:endParaRPr lang="fr-FR" sz="2000" b="1" spc="70" dirty="0">
              <a:effectLst>
                <a:outerShdw blurRad="50800" dist="38100" dir="2700000" algn="tl" rotWithShape="0">
                  <a:srgbClr val="000000">
                    <a:alpha val="22000"/>
                  </a:srgbClr>
                </a:outerShdw>
              </a:effectLst>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49380D41-011C-4433-9837-3C1ECCD1A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 y="0"/>
            <a:ext cx="12199111" cy="412377"/>
          </a:xfrm>
          <a:prstGeom prst="rect">
            <a:avLst/>
          </a:prstGeom>
        </p:spPr>
      </p:pic>
      <p:pic>
        <p:nvPicPr>
          <p:cNvPr id="18" name="Image 17">
            <a:extLst>
              <a:ext uri="{FF2B5EF4-FFF2-40B4-BE49-F238E27FC236}">
                <a16:creationId xmlns:a16="http://schemas.microsoft.com/office/drawing/2014/main" id="{88FABEB7-62B9-40B7-82E2-433683C9A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111" y="6473457"/>
            <a:ext cx="12199112" cy="412377"/>
          </a:xfrm>
          <a:prstGeom prst="rect">
            <a:avLst/>
          </a:prstGeom>
        </p:spPr>
      </p:pic>
      <p:pic>
        <p:nvPicPr>
          <p:cNvPr id="17" name="Image 16">
            <a:extLst>
              <a:ext uri="{FF2B5EF4-FFF2-40B4-BE49-F238E27FC236}">
                <a16:creationId xmlns:a16="http://schemas.microsoft.com/office/drawing/2014/main" id="{AB1B4905-512A-4F13-9335-35AE94E9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660" y="5509411"/>
            <a:ext cx="806672" cy="1144477"/>
          </a:xfrm>
          <a:prstGeom prst="rect">
            <a:avLst/>
          </a:prstGeom>
        </p:spPr>
      </p:pic>
      <p:sp>
        <p:nvSpPr>
          <p:cNvPr id="21" name="Titre 1">
            <a:extLst>
              <a:ext uri="{FF2B5EF4-FFF2-40B4-BE49-F238E27FC236}">
                <a16:creationId xmlns:a16="http://schemas.microsoft.com/office/drawing/2014/main" id="{5504EEC7-9A3B-47D1-BD08-2E65A9D858F2}"/>
              </a:ext>
            </a:extLst>
          </p:cNvPr>
          <p:cNvSpPr txBox="1">
            <a:spLocks/>
          </p:cNvSpPr>
          <p:nvPr/>
        </p:nvSpPr>
        <p:spPr>
          <a:xfrm>
            <a:off x="6231571" y="5788154"/>
            <a:ext cx="3351401" cy="664915"/>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900" b="1" dirty="0">
                <a:solidFill>
                  <a:srgbClr val="00B050"/>
                </a:solidFill>
                <a:latin typeface="Segoe UI Semibold" panose="020B0502040204020203" pitchFamily="34" charset="0"/>
                <a:cs typeface="Segoe UI Semibold" panose="020B0502040204020203" pitchFamily="34" charset="0"/>
              </a:rPr>
              <a:t>92es ASSISES</a:t>
            </a:r>
          </a:p>
          <a:p>
            <a:r>
              <a:rPr lang="fr-FR" sz="900" b="1" dirty="0">
                <a:solidFill>
                  <a:srgbClr val="1C99C7"/>
                </a:solidFill>
                <a:latin typeface="Segoe UI Semibold" panose="020B0502040204020203" pitchFamily="34" charset="0"/>
                <a:cs typeface="Segoe UI Semibold" panose="020B0502040204020203" pitchFamily="34" charset="0"/>
              </a:rPr>
              <a:t>du Conseil Scientifique et Technique de l’AAEA</a:t>
            </a:r>
          </a:p>
          <a:p>
            <a:endParaRPr lang="fr-FR" sz="900" b="1" dirty="0">
              <a:solidFill>
                <a:srgbClr val="1C99C7"/>
              </a:solidFill>
              <a:latin typeface="Segoe UI Semibold" panose="020B0502040204020203" pitchFamily="34" charset="0"/>
              <a:cs typeface="Segoe UI Semibold" panose="020B0502040204020203" pitchFamily="34" charset="0"/>
            </a:endParaRPr>
          </a:p>
          <a:p>
            <a:r>
              <a:rPr lang="fr-FR" sz="900" b="1" dirty="0">
                <a:latin typeface="Segoe UI Semibold" panose="020B0502040204020203" pitchFamily="34" charset="0"/>
                <a:cs typeface="Segoe UI Semibold" panose="020B0502040204020203" pitchFamily="34" charset="0"/>
              </a:rPr>
              <a:t>STRATÉGIES DE FINANCEMENT POUR L’ACCÈS UNIVERSEL </a:t>
            </a:r>
          </a:p>
          <a:p>
            <a:r>
              <a:rPr lang="fr-FR" sz="900" b="1" dirty="0">
                <a:latin typeface="Segoe UI Semibold" panose="020B0502040204020203" pitchFamily="34" charset="0"/>
                <a:cs typeface="Segoe UI Semibold" panose="020B0502040204020203" pitchFamily="34" charset="0"/>
              </a:rPr>
              <a:t>À L’EAU POTABLE ET AUX SERVICES D’ASSAINISSEMENT</a:t>
            </a:r>
          </a:p>
        </p:txBody>
      </p:sp>
      <p:pic>
        <p:nvPicPr>
          <p:cNvPr id="22" name="Image 21">
            <a:extLst>
              <a:ext uri="{FF2B5EF4-FFF2-40B4-BE49-F238E27FC236}">
                <a16:creationId xmlns:a16="http://schemas.microsoft.com/office/drawing/2014/main" id="{1946CB34-5764-49F9-9EBA-E9A8D54B8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938" y="5864754"/>
            <a:ext cx="1203075" cy="578110"/>
          </a:xfrm>
          <a:prstGeom prst="rect">
            <a:avLst/>
          </a:prstGeom>
        </p:spPr>
      </p:pic>
      <p:pic>
        <p:nvPicPr>
          <p:cNvPr id="25" name="Image 24">
            <a:extLst>
              <a:ext uri="{FF2B5EF4-FFF2-40B4-BE49-F238E27FC236}">
                <a16:creationId xmlns:a16="http://schemas.microsoft.com/office/drawing/2014/main" id="{FE7AB7EF-6CB1-4863-B614-D8AB41B1F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840" y="5756153"/>
            <a:ext cx="696916" cy="696916"/>
          </a:xfrm>
          <a:prstGeom prst="rect">
            <a:avLst/>
          </a:prstGeom>
        </p:spPr>
      </p:pic>
      <p:pic>
        <p:nvPicPr>
          <p:cNvPr id="27" name="Image 26">
            <a:extLst>
              <a:ext uri="{FF2B5EF4-FFF2-40B4-BE49-F238E27FC236}">
                <a16:creationId xmlns:a16="http://schemas.microsoft.com/office/drawing/2014/main" id="{30AA9C72-5A5C-42B0-9A29-E2FE1491B0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733" y="5786224"/>
            <a:ext cx="637712" cy="636773"/>
          </a:xfrm>
          <a:prstGeom prst="rect">
            <a:avLst/>
          </a:prstGeom>
        </p:spPr>
      </p:pic>
      <p:pic>
        <p:nvPicPr>
          <p:cNvPr id="29" name="Image 28">
            <a:extLst>
              <a:ext uri="{FF2B5EF4-FFF2-40B4-BE49-F238E27FC236}">
                <a16:creationId xmlns:a16="http://schemas.microsoft.com/office/drawing/2014/main" id="{FB1E6676-3D29-4BDB-8070-F3BF86295A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209" t="8661" r="10385" b="8819"/>
          <a:stretch/>
        </p:blipFill>
        <p:spPr>
          <a:xfrm>
            <a:off x="4523685" y="5793844"/>
            <a:ext cx="610647" cy="616252"/>
          </a:xfrm>
          <a:prstGeom prst="rect">
            <a:avLst/>
          </a:prstGeom>
        </p:spPr>
      </p:pic>
      <p:sp>
        <p:nvSpPr>
          <p:cNvPr id="3" name="TextBox 2">
            <a:extLst>
              <a:ext uri="{FF2B5EF4-FFF2-40B4-BE49-F238E27FC236}">
                <a16:creationId xmlns:a16="http://schemas.microsoft.com/office/drawing/2014/main" id="{116C7E84-FD03-1DC3-8C87-EDD2BF4F731B}"/>
              </a:ext>
            </a:extLst>
          </p:cNvPr>
          <p:cNvSpPr txBox="1"/>
          <p:nvPr/>
        </p:nvSpPr>
        <p:spPr>
          <a:xfrm>
            <a:off x="832206" y="530114"/>
            <a:ext cx="10346077" cy="707886"/>
          </a:xfrm>
          <a:prstGeom prst="rect">
            <a:avLst/>
          </a:prstGeom>
          <a:noFill/>
        </p:spPr>
        <p:txBody>
          <a:bodyPr wrap="square">
            <a:spAutoFit/>
          </a:bodyPr>
          <a:lstStyle/>
          <a:p>
            <a:r>
              <a:rPr lang="en-GB" sz="4000" b="1" kern="100" dirty="0">
                <a:solidFill>
                  <a:srgbClr val="4472C4"/>
                </a:solidFill>
                <a:effectLst/>
                <a:latin typeface=" arial nova"/>
                <a:ea typeface="Calibri" panose="020F0502020204030204" pitchFamily="34" charset="0"/>
                <a:cs typeface="Times New Roman" panose="02020603050405020304" pitchFamily="18" charset="0"/>
              </a:rPr>
              <a:t>Action Plan</a:t>
            </a:r>
            <a:endParaRPr lang="en-GH" sz="3200" kern="100" dirty="0">
              <a:effectLst/>
              <a:latin typeface=" arial nova"/>
              <a:ea typeface="Calibri" panose="020F0502020204030204" pitchFamily="34" charset="0"/>
              <a:cs typeface="Times New Roman" panose="02020603050405020304" pitchFamily="18" charset="0"/>
            </a:endParaRPr>
          </a:p>
        </p:txBody>
      </p:sp>
      <p:pic>
        <p:nvPicPr>
          <p:cNvPr id="5122" name="Picture 2" descr="Action Plan&quot; Images – Browse 12,700 Stock Photos, Vectors ...">
            <a:extLst>
              <a:ext uri="{FF2B5EF4-FFF2-40B4-BE49-F238E27FC236}">
                <a16:creationId xmlns:a16="http://schemas.microsoft.com/office/drawing/2014/main" id="{764441CC-BA6F-0639-18F6-A372C05984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5357" y="1421685"/>
            <a:ext cx="3637052" cy="326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852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39838"/>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223756" y="244339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800" b="1" spc="70" dirty="0">
              <a:effectLst>
                <a:outerShdw blurRad="50800" dist="38100" dir="2700000" algn="tl" rotWithShape="0">
                  <a:srgbClr val="000000">
                    <a:alpha val="22000"/>
                  </a:srgbClr>
                </a:outerShdw>
              </a:effectLst>
              <a:latin typeface="Helvetica 65 Medium" pitchFamily="34"/>
              <a:cs typeface="Calibri" pitchFamily="34"/>
            </a:endParaRPr>
          </a:p>
        </p:txBody>
      </p:sp>
      <p:pic>
        <p:nvPicPr>
          <p:cNvPr id="12" name="Image 11">
            <a:extLst>
              <a:ext uri="{FF2B5EF4-FFF2-40B4-BE49-F238E27FC236}">
                <a16:creationId xmlns:a16="http://schemas.microsoft.com/office/drawing/2014/main" id="{49380D41-011C-4433-9837-3C1ECCD1A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 y="0"/>
            <a:ext cx="12199111" cy="412377"/>
          </a:xfrm>
          <a:prstGeom prst="rect">
            <a:avLst/>
          </a:prstGeom>
        </p:spPr>
      </p:pic>
      <p:pic>
        <p:nvPicPr>
          <p:cNvPr id="18" name="Image 17">
            <a:extLst>
              <a:ext uri="{FF2B5EF4-FFF2-40B4-BE49-F238E27FC236}">
                <a16:creationId xmlns:a16="http://schemas.microsoft.com/office/drawing/2014/main" id="{88FABEB7-62B9-40B7-82E2-433683C9A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111" y="6473457"/>
            <a:ext cx="12199112" cy="412377"/>
          </a:xfrm>
          <a:prstGeom prst="rect">
            <a:avLst/>
          </a:prstGeom>
        </p:spPr>
      </p:pic>
      <p:pic>
        <p:nvPicPr>
          <p:cNvPr id="17" name="Image 16">
            <a:extLst>
              <a:ext uri="{FF2B5EF4-FFF2-40B4-BE49-F238E27FC236}">
                <a16:creationId xmlns:a16="http://schemas.microsoft.com/office/drawing/2014/main" id="{AB1B4905-512A-4F13-9335-35AE94E9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660" y="5509411"/>
            <a:ext cx="806672" cy="1144477"/>
          </a:xfrm>
          <a:prstGeom prst="rect">
            <a:avLst/>
          </a:prstGeom>
        </p:spPr>
      </p:pic>
      <p:sp>
        <p:nvSpPr>
          <p:cNvPr id="21" name="Titre 1">
            <a:extLst>
              <a:ext uri="{FF2B5EF4-FFF2-40B4-BE49-F238E27FC236}">
                <a16:creationId xmlns:a16="http://schemas.microsoft.com/office/drawing/2014/main" id="{5504EEC7-9A3B-47D1-BD08-2E65A9D858F2}"/>
              </a:ext>
            </a:extLst>
          </p:cNvPr>
          <p:cNvSpPr txBox="1">
            <a:spLocks/>
          </p:cNvSpPr>
          <p:nvPr/>
        </p:nvSpPr>
        <p:spPr>
          <a:xfrm>
            <a:off x="6231571" y="5788154"/>
            <a:ext cx="3351401" cy="664915"/>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900" b="1" dirty="0">
                <a:solidFill>
                  <a:srgbClr val="00B050"/>
                </a:solidFill>
                <a:latin typeface="Segoe UI Semibold" panose="020B0502040204020203" pitchFamily="34" charset="0"/>
                <a:cs typeface="Segoe UI Semibold" panose="020B0502040204020203" pitchFamily="34" charset="0"/>
              </a:rPr>
              <a:t>92es ASSISES</a:t>
            </a:r>
          </a:p>
          <a:p>
            <a:r>
              <a:rPr lang="fr-FR" sz="900" b="1" dirty="0">
                <a:solidFill>
                  <a:srgbClr val="1C99C7"/>
                </a:solidFill>
                <a:latin typeface="Segoe UI Semibold" panose="020B0502040204020203" pitchFamily="34" charset="0"/>
                <a:cs typeface="Segoe UI Semibold" panose="020B0502040204020203" pitchFamily="34" charset="0"/>
              </a:rPr>
              <a:t>du Conseil Scientifique et Technique de l’AAEA</a:t>
            </a:r>
          </a:p>
          <a:p>
            <a:endParaRPr lang="fr-FR" sz="900" b="1" dirty="0">
              <a:solidFill>
                <a:srgbClr val="1C99C7"/>
              </a:solidFill>
              <a:latin typeface="Segoe UI Semibold" panose="020B0502040204020203" pitchFamily="34" charset="0"/>
              <a:cs typeface="Segoe UI Semibold" panose="020B0502040204020203" pitchFamily="34" charset="0"/>
            </a:endParaRPr>
          </a:p>
          <a:p>
            <a:r>
              <a:rPr lang="fr-FR" sz="900" b="1" dirty="0">
                <a:latin typeface="Segoe UI Semibold" panose="020B0502040204020203" pitchFamily="34" charset="0"/>
                <a:cs typeface="Segoe UI Semibold" panose="020B0502040204020203" pitchFamily="34" charset="0"/>
              </a:rPr>
              <a:t>STRATÉGIES DE FINANCEMENT POUR L’ACCÈS UNIVERSEL </a:t>
            </a:r>
          </a:p>
          <a:p>
            <a:r>
              <a:rPr lang="fr-FR" sz="900" b="1" dirty="0">
                <a:latin typeface="Segoe UI Semibold" panose="020B0502040204020203" pitchFamily="34" charset="0"/>
                <a:cs typeface="Segoe UI Semibold" panose="020B0502040204020203" pitchFamily="34" charset="0"/>
              </a:rPr>
              <a:t>À L’EAU POTABLE ET AUX SERVICES D’ASSAINISSEMENT</a:t>
            </a:r>
          </a:p>
        </p:txBody>
      </p:sp>
      <p:pic>
        <p:nvPicPr>
          <p:cNvPr id="22" name="Image 21">
            <a:extLst>
              <a:ext uri="{FF2B5EF4-FFF2-40B4-BE49-F238E27FC236}">
                <a16:creationId xmlns:a16="http://schemas.microsoft.com/office/drawing/2014/main" id="{1946CB34-5764-49F9-9EBA-E9A8D54B8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938" y="5864754"/>
            <a:ext cx="1203075" cy="578110"/>
          </a:xfrm>
          <a:prstGeom prst="rect">
            <a:avLst/>
          </a:prstGeom>
        </p:spPr>
      </p:pic>
      <p:pic>
        <p:nvPicPr>
          <p:cNvPr id="25" name="Image 24">
            <a:extLst>
              <a:ext uri="{FF2B5EF4-FFF2-40B4-BE49-F238E27FC236}">
                <a16:creationId xmlns:a16="http://schemas.microsoft.com/office/drawing/2014/main" id="{FE7AB7EF-6CB1-4863-B614-D8AB41B1F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840" y="5756153"/>
            <a:ext cx="696916" cy="696916"/>
          </a:xfrm>
          <a:prstGeom prst="rect">
            <a:avLst/>
          </a:prstGeom>
        </p:spPr>
      </p:pic>
      <p:pic>
        <p:nvPicPr>
          <p:cNvPr id="27" name="Image 26">
            <a:extLst>
              <a:ext uri="{FF2B5EF4-FFF2-40B4-BE49-F238E27FC236}">
                <a16:creationId xmlns:a16="http://schemas.microsoft.com/office/drawing/2014/main" id="{30AA9C72-5A5C-42B0-9A29-E2FE1491B0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733" y="5786224"/>
            <a:ext cx="637712" cy="636773"/>
          </a:xfrm>
          <a:prstGeom prst="rect">
            <a:avLst/>
          </a:prstGeom>
        </p:spPr>
      </p:pic>
      <p:pic>
        <p:nvPicPr>
          <p:cNvPr id="29" name="Image 28">
            <a:extLst>
              <a:ext uri="{FF2B5EF4-FFF2-40B4-BE49-F238E27FC236}">
                <a16:creationId xmlns:a16="http://schemas.microsoft.com/office/drawing/2014/main" id="{FB1E6676-3D29-4BDB-8070-F3BF86295A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209" t="8661" r="10385" b="8819"/>
          <a:stretch/>
        </p:blipFill>
        <p:spPr>
          <a:xfrm>
            <a:off x="4523685" y="5793844"/>
            <a:ext cx="610647" cy="616252"/>
          </a:xfrm>
          <a:prstGeom prst="rect">
            <a:avLst/>
          </a:prstGeom>
        </p:spPr>
      </p:pic>
      <p:sp>
        <p:nvSpPr>
          <p:cNvPr id="3" name="TextBox 2">
            <a:extLst>
              <a:ext uri="{FF2B5EF4-FFF2-40B4-BE49-F238E27FC236}">
                <a16:creationId xmlns:a16="http://schemas.microsoft.com/office/drawing/2014/main" id="{89C55B8E-9689-C8F6-FAF5-B4BE0246805E}"/>
              </a:ext>
            </a:extLst>
          </p:cNvPr>
          <p:cNvSpPr txBox="1"/>
          <p:nvPr/>
        </p:nvSpPr>
        <p:spPr>
          <a:xfrm>
            <a:off x="485191" y="993487"/>
            <a:ext cx="10170367" cy="5805628"/>
          </a:xfrm>
          <a:prstGeom prst="rect">
            <a:avLst/>
          </a:prstGeom>
          <a:noFill/>
        </p:spPr>
        <p:txBody>
          <a:bodyPr wrap="square">
            <a:spAutoFit/>
          </a:bodyPr>
          <a:lstStyle/>
          <a:p>
            <a:pPr marL="342900" lvl="0" indent="-342900" algn="just">
              <a:lnSpc>
                <a:spcPct val="200000"/>
              </a:lnSpc>
              <a:buFont typeface="Arial" panose="020B0604020202020204" pitchFamily="34" charset="0"/>
              <a:buChar char="•"/>
            </a:pPr>
            <a:r>
              <a:rPr lang="en-US" sz="2400" b="1" i="0" dirty="0">
                <a:solidFill>
                  <a:schemeClr val="accent5"/>
                </a:solidFill>
                <a:effectLst/>
                <a:latin typeface="Arial Nova" panose="020B0504020202020204" pitchFamily="34" charset="0"/>
              </a:rPr>
              <a:t>TIMELINES FOR ACTIONS</a:t>
            </a:r>
          </a:p>
          <a:p>
            <a:pPr marL="800100" lvl="1" indent="-342900" algn="just">
              <a:lnSpc>
                <a:spcPct val="200000"/>
              </a:lnSpc>
              <a:buFont typeface="Arial" panose="020B0604020202020204" pitchFamily="34" charset="0"/>
              <a:buChar char="•"/>
            </a:pPr>
            <a:r>
              <a:rPr lang="en-US" b="1" dirty="0">
                <a:solidFill>
                  <a:schemeClr val="accent5"/>
                </a:solidFill>
                <a:latin typeface="Arial Nova" panose="020B0504020202020204" pitchFamily="34" charset="0"/>
              </a:rPr>
              <a:t>Draft Terms of Reference must be ready by end of December 2023</a:t>
            </a:r>
          </a:p>
          <a:p>
            <a:pPr marL="800100" lvl="1" indent="-342900" algn="just">
              <a:lnSpc>
                <a:spcPct val="200000"/>
              </a:lnSpc>
              <a:buFont typeface="Arial" panose="020B0604020202020204" pitchFamily="34" charset="0"/>
              <a:buChar char="•"/>
            </a:pPr>
            <a:r>
              <a:rPr lang="en-US" b="1" i="0" dirty="0">
                <a:solidFill>
                  <a:schemeClr val="accent5"/>
                </a:solidFill>
                <a:effectLst/>
                <a:latin typeface="Arial Nova" panose="020B0504020202020204" pitchFamily="34" charset="0"/>
              </a:rPr>
              <a:t>Schedule and online meeting in January 2024</a:t>
            </a:r>
          </a:p>
          <a:p>
            <a:pPr marL="800100" lvl="1" indent="-342900" algn="just">
              <a:lnSpc>
                <a:spcPct val="200000"/>
              </a:lnSpc>
              <a:buFont typeface="Arial" panose="020B0604020202020204" pitchFamily="34" charset="0"/>
              <a:buChar char="•"/>
            </a:pPr>
            <a:r>
              <a:rPr lang="en-US" b="1" dirty="0">
                <a:solidFill>
                  <a:schemeClr val="accent5"/>
                </a:solidFill>
                <a:latin typeface="Arial Nova" panose="020B0504020202020204" pitchFamily="34" charset="0"/>
              </a:rPr>
              <a:t>Side event at the </a:t>
            </a:r>
            <a:r>
              <a:rPr lang="en-US" b="1" dirty="0" err="1">
                <a:solidFill>
                  <a:schemeClr val="accent5"/>
                </a:solidFill>
                <a:latin typeface="Arial Nova" panose="020B0504020202020204" pitchFamily="34" charset="0"/>
              </a:rPr>
              <a:t>AfWASA</a:t>
            </a:r>
            <a:r>
              <a:rPr lang="en-US" b="1" dirty="0">
                <a:solidFill>
                  <a:schemeClr val="accent5"/>
                </a:solidFill>
                <a:latin typeface="Arial Nova" panose="020B0504020202020204" pitchFamily="34" charset="0"/>
              </a:rPr>
              <a:t> stand during congress 2024</a:t>
            </a:r>
          </a:p>
          <a:p>
            <a:pPr marL="800100" lvl="1" indent="-342900" algn="just">
              <a:lnSpc>
                <a:spcPct val="200000"/>
              </a:lnSpc>
              <a:buFont typeface="Arial" panose="020B0604020202020204" pitchFamily="34" charset="0"/>
              <a:buChar char="•"/>
            </a:pPr>
            <a:r>
              <a:rPr lang="en-US" b="1" dirty="0">
                <a:solidFill>
                  <a:schemeClr val="accent5"/>
                </a:solidFill>
                <a:latin typeface="Arial Nova" panose="020B0504020202020204" pitchFamily="34" charset="0"/>
              </a:rPr>
              <a:t>Activity to recruit members during congress 2024</a:t>
            </a:r>
          </a:p>
          <a:p>
            <a:pPr marL="800100" lvl="1" indent="-342900" algn="just">
              <a:lnSpc>
                <a:spcPct val="200000"/>
              </a:lnSpc>
              <a:buFont typeface="Arial" panose="020B0604020202020204" pitchFamily="34" charset="0"/>
              <a:buChar char="•"/>
            </a:pPr>
            <a:r>
              <a:rPr lang="en-US" b="1" i="0" dirty="0">
                <a:solidFill>
                  <a:schemeClr val="accent5"/>
                </a:solidFill>
                <a:effectLst/>
                <a:latin typeface="Arial Nova" panose="020B0504020202020204" pitchFamily="34" charset="0"/>
              </a:rPr>
              <a:t>Leadership of SG1 must be established </a:t>
            </a:r>
          </a:p>
          <a:p>
            <a:pPr marL="800100" lvl="1" indent="-342900" algn="just">
              <a:lnSpc>
                <a:spcPct val="200000"/>
              </a:lnSpc>
              <a:buFont typeface="Arial" panose="020B0604020202020204" pitchFamily="34" charset="0"/>
              <a:buChar char="•"/>
            </a:pPr>
            <a:r>
              <a:rPr lang="en-US" b="1" dirty="0">
                <a:solidFill>
                  <a:schemeClr val="accent5"/>
                </a:solidFill>
                <a:latin typeface="Arial Nova" panose="020B0504020202020204" pitchFamily="34" charset="0"/>
              </a:rPr>
              <a:t>Road map and action plans for the next two years</a:t>
            </a:r>
            <a:endParaRPr lang="en-US" b="1" i="0" dirty="0">
              <a:solidFill>
                <a:schemeClr val="accent5"/>
              </a:solidFill>
              <a:effectLst/>
              <a:latin typeface="Arial Nova" panose="020B0504020202020204" pitchFamily="34" charset="0"/>
            </a:endParaRPr>
          </a:p>
          <a:p>
            <a:pPr lvl="0">
              <a:lnSpc>
                <a:spcPct val="150000"/>
              </a:lnSpc>
            </a:pPr>
            <a:endParaRPr lang="en-US" b="1" i="0" dirty="0">
              <a:solidFill>
                <a:schemeClr val="accent5"/>
              </a:solidFill>
              <a:effectLst/>
              <a:latin typeface="Arial Nova" panose="020B0504020202020204" pitchFamily="34" charset="0"/>
            </a:endParaRPr>
          </a:p>
          <a:p>
            <a:pPr marL="800100" lvl="1" indent="-342900">
              <a:lnSpc>
                <a:spcPct val="150000"/>
              </a:lnSpc>
              <a:buFont typeface="Arial" panose="020B0604020202020204" pitchFamily="34" charset="0"/>
              <a:buChar char="•"/>
            </a:pPr>
            <a:endParaRPr lang="en-US" b="1" i="0" dirty="0">
              <a:solidFill>
                <a:schemeClr val="accent5"/>
              </a:solidFill>
              <a:effectLst/>
              <a:latin typeface="Arial Nova" panose="020B0504020202020204" pitchFamily="34" charset="0"/>
            </a:endParaRPr>
          </a:p>
          <a:p>
            <a:pPr marL="800100" lvl="1" indent="-342900">
              <a:lnSpc>
                <a:spcPct val="150000"/>
              </a:lnSpc>
              <a:buFont typeface="Arial" panose="020B0604020202020204" pitchFamily="34" charset="0"/>
              <a:buChar char="•"/>
            </a:pPr>
            <a:endParaRPr lang="en-US" b="1" i="0" dirty="0">
              <a:solidFill>
                <a:schemeClr val="accent5"/>
              </a:solidFill>
              <a:effectLst/>
              <a:latin typeface="Arial Nova" panose="020B0504020202020204" pitchFamily="34" charset="0"/>
            </a:endParaRPr>
          </a:p>
          <a:p>
            <a:pPr lvl="0">
              <a:lnSpc>
                <a:spcPct val="150000"/>
              </a:lnSpc>
            </a:pPr>
            <a:endParaRPr lang="en-US" sz="2000" b="1" dirty="0">
              <a:solidFill>
                <a:schemeClr val="accent5"/>
              </a:solidFill>
              <a:latin typeface="Arial Nova" panose="020B0504020202020204" pitchFamily="34" charset="0"/>
            </a:endParaRPr>
          </a:p>
        </p:txBody>
      </p:sp>
    </p:spTree>
    <p:extLst>
      <p:ext uri="{BB962C8B-B14F-4D97-AF65-F5344CB8AC3E}">
        <p14:creationId xmlns:p14="http://schemas.microsoft.com/office/powerpoint/2010/main" val="3484265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832E2A-A6B3-4AA7-5519-AC9EC79C38F9}"/>
              </a:ext>
            </a:extLst>
          </p:cNvPr>
          <p:cNvSpPr/>
          <p:nvPr/>
        </p:nvSpPr>
        <p:spPr>
          <a:xfrm>
            <a:off x="-7111" y="5939838"/>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832206" y="1288526"/>
            <a:ext cx="7448765" cy="440426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nSpc>
                <a:spcPct val="115000"/>
              </a:lnSpc>
              <a:buFont typeface="+mj-lt"/>
              <a:buAutoNum type="arabicPeriod"/>
            </a:pPr>
            <a:endParaRPr lang="en-US" sz="20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Arial" panose="020B0604020202020204" pitchFamily="34" charset="0"/>
              <a:buChar char="•"/>
            </a:pPr>
            <a:r>
              <a:rPr lang="en-US"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rPr>
              <a:t>Gather stories of successful women in WASH sector in Africa </a:t>
            </a:r>
            <a:endParaRPr lang="en-US" sz="1800" b="1" kern="100" dirty="0">
              <a:solidFill>
                <a:schemeClr val="accent5"/>
              </a:solidFill>
              <a:latin typeface="Arial Nova" panose="020B0504020202020204" pitchFamily="34" charset="0"/>
              <a:ea typeface="Calibri" panose="020F0502020204030204" pitchFamily="34" charset="0"/>
              <a:cs typeface="Arial" panose="020B0604020202020204" pitchFamily="34" charset="0"/>
            </a:endParaRPr>
          </a:p>
          <a:p>
            <a:pPr marL="342900" lvl="0" indent="-342900">
              <a:lnSpc>
                <a:spcPct val="115000"/>
              </a:lnSpc>
              <a:buFont typeface="Arial" panose="020B0604020202020204" pitchFamily="34" charset="0"/>
              <a:buChar char="•"/>
            </a:pPr>
            <a:r>
              <a:rPr lang="en-US" sz="1800" b="1" kern="100" dirty="0">
                <a:solidFill>
                  <a:schemeClr val="accent5"/>
                </a:solidFill>
                <a:latin typeface="Arial Nova" panose="020B0504020202020204" pitchFamily="34" charset="0"/>
                <a:ea typeface="Calibri" panose="020F0502020204030204" pitchFamily="34" charset="0"/>
                <a:cs typeface="Arial" panose="020B0604020202020204" pitchFamily="34" charset="0"/>
              </a:rPr>
              <a:t>Include stories of gender male champions – how they have promoted gender in their work</a:t>
            </a:r>
          </a:p>
          <a:p>
            <a:pPr marL="342900" lvl="0" indent="-342900">
              <a:lnSpc>
                <a:spcPct val="115000"/>
              </a:lnSpc>
              <a:buFont typeface="Arial" panose="020B0604020202020204" pitchFamily="34" charset="0"/>
              <a:buChar char="•"/>
            </a:pPr>
            <a:endParaRPr lang="en-US"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endParaRPr>
          </a:p>
          <a:p>
            <a:pPr marL="342900" lvl="0" indent="-342900">
              <a:lnSpc>
                <a:spcPct val="115000"/>
              </a:lnSpc>
              <a:buFont typeface="Arial" panose="020B0604020202020204" pitchFamily="34" charset="0"/>
              <a:buChar char="•"/>
            </a:pPr>
            <a:r>
              <a:rPr lang="en-US"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rPr>
              <a:t>Sensitize the participants in conferences on the importance of in</a:t>
            </a:r>
            <a:r>
              <a:rPr lang="en-US" sz="1800" b="1" kern="100" dirty="0">
                <a:solidFill>
                  <a:schemeClr val="accent5"/>
                </a:solidFill>
                <a:latin typeface="Arial Nova" panose="020B0504020202020204" pitchFamily="34" charset="0"/>
                <a:ea typeface="Calibri" panose="020F0502020204030204" pitchFamily="34" charset="0"/>
                <a:cs typeface="Arial" panose="020B0604020202020204" pitchFamily="34" charset="0"/>
              </a:rPr>
              <a:t>tegrating gender in their work – with emphasis on gender being a requirement for funding</a:t>
            </a:r>
          </a:p>
          <a:p>
            <a:pPr marL="342900" lvl="0" indent="-342900">
              <a:lnSpc>
                <a:spcPct val="115000"/>
              </a:lnSpc>
              <a:buFont typeface="Arial" panose="020B0604020202020204" pitchFamily="34" charset="0"/>
              <a:buChar char="•"/>
            </a:pPr>
            <a:endParaRPr lang="en-US"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endParaRPr>
          </a:p>
          <a:p>
            <a:pPr marL="342900" lvl="0" indent="-342900">
              <a:lnSpc>
                <a:spcPct val="115000"/>
              </a:lnSpc>
              <a:buFont typeface="Arial" panose="020B0604020202020204" pitchFamily="34" charset="0"/>
              <a:buChar char="•"/>
            </a:pPr>
            <a:r>
              <a:rPr lang="en-US"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rPr>
              <a:t>Conduct a section on Gender mainstreaming training at Congress2024</a:t>
            </a:r>
          </a:p>
          <a:p>
            <a:pPr marL="342900" lvl="0" indent="-342900">
              <a:lnSpc>
                <a:spcPct val="115000"/>
              </a:lnSpc>
              <a:buFont typeface="Wingdings" pitchFamily="2" charset="2"/>
              <a:buChar char="q"/>
            </a:pPr>
            <a:endParaRPr lang="en-US" sz="2000" kern="1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mj-lt"/>
              <a:buAutoNum type="arabicPeriod"/>
            </a:pPr>
            <a:endParaRPr lang="en-US" sz="20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mj-lt"/>
              <a:buAutoNum type="arabicPeriod"/>
            </a:pPr>
            <a:endParaRPr lang="fr-FR" sz="2000" b="1" spc="70" dirty="0">
              <a:effectLst>
                <a:outerShdw blurRad="50800" dist="38100" dir="2700000" algn="tl" rotWithShape="0">
                  <a:srgbClr val="000000">
                    <a:alpha val="22000"/>
                  </a:srgbClr>
                </a:outerShdw>
              </a:effectLst>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49380D41-011C-4433-9837-3C1ECCD1A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 y="0"/>
            <a:ext cx="12199111" cy="412377"/>
          </a:xfrm>
          <a:prstGeom prst="rect">
            <a:avLst/>
          </a:prstGeom>
        </p:spPr>
      </p:pic>
      <p:pic>
        <p:nvPicPr>
          <p:cNvPr id="18" name="Image 17">
            <a:extLst>
              <a:ext uri="{FF2B5EF4-FFF2-40B4-BE49-F238E27FC236}">
                <a16:creationId xmlns:a16="http://schemas.microsoft.com/office/drawing/2014/main" id="{88FABEB7-62B9-40B7-82E2-433683C9A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111" y="6473457"/>
            <a:ext cx="12199112" cy="412377"/>
          </a:xfrm>
          <a:prstGeom prst="rect">
            <a:avLst/>
          </a:prstGeom>
        </p:spPr>
      </p:pic>
      <p:pic>
        <p:nvPicPr>
          <p:cNvPr id="17" name="Image 16">
            <a:extLst>
              <a:ext uri="{FF2B5EF4-FFF2-40B4-BE49-F238E27FC236}">
                <a16:creationId xmlns:a16="http://schemas.microsoft.com/office/drawing/2014/main" id="{AB1B4905-512A-4F13-9335-35AE94E9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660" y="5509411"/>
            <a:ext cx="806672" cy="1144477"/>
          </a:xfrm>
          <a:prstGeom prst="rect">
            <a:avLst/>
          </a:prstGeom>
        </p:spPr>
      </p:pic>
      <p:sp>
        <p:nvSpPr>
          <p:cNvPr id="21" name="Titre 1">
            <a:extLst>
              <a:ext uri="{FF2B5EF4-FFF2-40B4-BE49-F238E27FC236}">
                <a16:creationId xmlns:a16="http://schemas.microsoft.com/office/drawing/2014/main" id="{5504EEC7-9A3B-47D1-BD08-2E65A9D858F2}"/>
              </a:ext>
            </a:extLst>
          </p:cNvPr>
          <p:cNvSpPr txBox="1">
            <a:spLocks/>
          </p:cNvSpPr>
          <p:nvPr/>
        </p:nvSpPr>
        <p:spPr>
          <a:xfrm>
            <a:off x="6231571" y="5788154"/>
            <a:ext cx="3351401" cy="664915"/>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900" b="1" dirty="0">
                <a:solidFill>
                  <a:srgbClr val="00B050"/>
                </a:solidFill>
                <a:latin typeface="Segoe UI Semibold" panose="020B0502040204020203" pitchFamily="34" charset="0"/>
                <a:cs typeface="Segoe UI Semibold" panose="020B0502040204020203" pitchFamily="34" charset="0"/>
              </a:rPr>
              <a:t>92es ASSISES</a:t>
            </a:r>
          </a:p>
          <a:p>
            <a:r>
              <a:rPr lang="fr-FR" sz="900" b="1" dirty="0">
                <a:solidFill>
                  <a:srgbClr val="1C99C7"/>
                </a:solidFill>
                <a:latin typeface="Segoe UI Semibold" panose="020B0502040204020203" pitchFamily="34" charset="0"/>
                <a:cs typeface="Segoe UI Semibold" panose="020B0502040204020203" pitchFamily="34" charset="0"/>
              </a:rPr>
              <a:t>du Conseil Scientifique et Technique de l’AAEA</a:t>
            </a:r>
          </a:p>
          <a:p>
            <a:endParaRPr lang="fr-FR" sz="900" b="1" dirty="0">
              <a:solidFill>
                <a:srgbClr val="1C99C7"/>
              </a:solidFill>
              <a:latin typeface="Segoe UI Semibold" panose="020B0502040204020203" pitchFamily="34" charset="0"/>
              <a:cs typeface="Segoe UI Semibold" panose="020B0502040204020203" pitchFamily="34" charset="0"/>
            </a:endParaRPr>
          </a:p>
          <a:p>
            <a:r>
              <a:rPr lang="fr-FR" sz="900" b="1" dirty="0">
                <a:latin typeface="Segoe UI Semibold" panose="020B0502040204020203" pitchFamily="34" charset="0"/>
                <a:cs typeface="Segoe UI Semibold" panose="020B0502040204020203" pitchFamily="34" charset="0"/>
              </a:rPr>
              <a:t>STRATÉGIES DE FINANCEMENT POUR L’ACCÈS UNIVERSEL </a:t>
            </a:r>
          </a:p>
          <a:p>
            <a:r>
              <a:rPr lang="fr-FR" sz="900" b="1" dirty="0">
                <a:latin typeface="Segoe UI Semibold" panose="020B0502040204020203" pitchFamily="34" charset="0"/>
                <a:cs typeface="Segoe UI Semibold" panose="020B0502040204020203" pitchFamily="34" charset="0"/>
              </a:rPr>
              <a:t>À L’EAU POTABLE ET AUX SERVICES D’ASSAINISSEMENT</a:t>
            </a:r>
          </a:p>
        </p:txBody>
      </p:sp>
      <p:pic>
        <p:nvPicPr>
          <p:cNvPr id="22" name="Image 21">
            <a:extLst>
              <a:ext uri="{FF2B5EF4-FFF2-40B4-BE49-F238E27FC236}">
                <a16:creationId xmlns:a16="http://schemas.microsoft.com/office/drawing/2014/main" id="{1946CB34-5764-49F9-9EBA-E9A8D54B8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938" y="5864754"/>
            <a:ext cx="1203075" cy="578110"/>
          </a:xfrm>
          <a:prstGeom prst="rect">
            <a:avLst/>
          </a:prstGeom>
        </p:spPr>
      </p:pic>
      <p:pic>
        <p:nvPicPr>
          <p:cNvPr id="25" name="Image 24">
            <a:extLst>
              <a:ext uri="{FF2B5EF4-FFF2-40B4-BE49-F238E27FC236}">
                <a16:creationId xmlns:a16="http://schemas.microsoft.com/office/drawing/2014/main" id="{FE7AB7EF-6CB1-4863-B614-D8AB41B1F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840" y="5756153"/>
            <a:ext cx="696916" cy="696916"/>
          </a:xfrm>
          <a:prstGeom prst="rect">
            <a:avLst/>
          </a:prstGeom>
        </p:spPr>
      </p:pic>
      <p:pic>
        <p:nvPicPr>
          <p:cNvPr id="27" name="Image 26">
            <a:extLst>
              <a:ext uri="{FF2B5EF4-FFF2-40B4-BE49-F238E27FC236}">
                <a16:creationId xmlns:a16="http://schemas.microsoft.com/office/drawing/2014/main" id="{30AA9C72-5A5C-42B0-9A29-E2FE1491B0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733" y="5786224"/>
            <a:ext cx="637712" cy="636773"/>
          </a:xfrm>
          <a:prstGeom prst="rect">
            <a:avLst/>
          </a:prstGeom>
        </p:spPr>
      </p:pic>
      <p:pic>
        <p:nvPicPr>
          <p:cNvPr id="29" name="Image 28">
            <a:extLst>
              <a:ext uri="{FF2B5EF4-FFF2-40B4-BE49-F238E27FC236}">
                <a16:creationId xmlns:a16="http://schemas.microsoft.com/office/drawing/2014/main" id="{FB1E6676-3D29-4BDB-8070-F3BF86295A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209" t="8661" r="10385" b="8819"/>
          <a:stretch/>
        </p:blipFill>
        <p:spPr>
          <a:xfrm>
            <a:off x="4523685" y="5793844"/>
            <a:ext cx="610647" cy="616252"/>
          </a:xfrm>
          <a:prstGeom prst="rect">
            <a:avLst/>
          </a:prstGeom>
        </p:spPr>
      </p:pic>
      <p:sp>
        <p:nvSpPr>
          <p:cNvPr id="3" name="TextBox 2">
            <a:extLst>
              <a:ext uri="{FF2B5EF4-FFF2-40B4-BE49-F238E27FC236}">
                <a16:creationId xmlns:a16="http://schemas.microsoft.com/office/drawing/2014/main" id="{116C7E84-FD03-1DC3-8C87-EDD2BF4F731B}"/>
              </a:ext>
            </a:extLst>
          </p:cNvPr>
          <p:cNvSpPr txBox="1"/>
          <p:nvPr/>
        </p:nvSpPr>
        <p:spPr>
          <a:xfrm>
            <a:off x="832206" y="530114"/>
            <a:ext cx="10346077" cy="523220"/>
          </a:xfrm>
          <a:prstGeom prst="rect">
            <a:avLst/>
          </a:prstGeom>
          <a:noFill/>
        </p:spPr>
        <p:txBody>
          <a:bodyPr wrap="square">
            <a:spAutoFit/>
          </a:bodyPr>
          <a:lstStyle/>
          <a:p>
            <a:r>
              <a:rPr lang="en-GB" sz="2800" b="1" kern="100" dirty="0">
                <a:solidFill>
                  <a:srgbClr val="4472C4"/>
                </a:solidFill>
                <a:latin typeface="Arial Nova" panose="020B0504020202020204" pitchFamily="34" charset="0"/>
                <a:ea typeface="Calibri" panose="020F0502020204030204" pitchFamily="34" charset="0"/>
                <a:cs typeface="Times New Roman" panose="02020603050405020304" pitchFamily="18" charset="0"/>
              </a:rPr>
              <a:t>ACTIONS</a:t>
            </a:r>
            <a:endParaRPr lang="en-GH" sz="2800" kern="100" dirty="0">
              <a:effectLst/>
              <a:latin typeface="Arial Nova" panose="020B0504020202020204" pitchFamily="34" charset="0"/>
              <a:ea typeface="Calibri" panose="020F0502020204030204" pitchFamily="34" charset="0"/>
              <a:cs typeface="Times New Roman" panose="02020603050405020304" pitchFamily="18" charset="0"/>
            </a:endParaRPr>
          </a:p>
        </p:txBody>
      </p:sp>
      <p:pic>
        <p:nvPicPr>
          <p:cNvPr id="5122" name="Picture 2" descr="Action Plan&quot; Images – Browse 12,700 Stock Photos, Vectors ...">
            <a:extLst>
              <a:ext uri="{FF2B5EF4-FFF2-40B4-BE49-F238E27FC236}">
                <a16:creationId xmlns:a16="http://schemas.microsoft.com/office/drawing/2014/main" id="{764441CC-BA6F-0639-18F6-A372C05984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5357" y="1421685"/>
            <a:ext cx="3637052" cy="326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090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C5B34CFE-8185-8C7B-3B1B-D15A7347ED30}"/>
              </a:ext>
            </a:extLst>
          </p:cNvPr>
          <p:cNvGrpSpPr/>
          <p:nvPr/>
        </p:nvGrpSpPr>
        <p:grpSpPr>
          <a:xfrm>
            <a:off x="0" y="381000"/>
            <a:ext cx="12181840" cy="6090920"/>
            <a:chOff x="0" y="381000"/>
            <a:chExt cx="12181840" cy="6090920"/>
          </a:xfrm>
        </p:grpSpPr>
        <p:pic>
          <p:nvPicPr>
            <p:cNvPr id="3" name="Image 2">
              <a:extLst>
                <a:ext uri="{FF2B5EF4-FFF2-40B4-BE49-F238E27FC236}">
                  <a16:creationId xmlns:a16="http://schemas.microsoft.com/office/drawing/2014/main" id="{34527050-E32E-5F98-A007-EC45C00D0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81840" cy="6090920"/>
            </a:xfrm>
            <a:prstGeom prst="rect">
              <a:avLst/>
            </a:prstGeom>
          </p:spPr>
        </p:pic>
        <p:sp>
          <p:nvSpPr>
            <p:cNvPr id="6" name="ZoneTexte 5">
              <a:extLst>
                <a:ext uri="{FF2B5EF4-FFF2-40B4-BE49-F238E27FC236}">
                  <a16:creationId xmlns:a16="http://schemas.microsoft.com/office/drawing/2014/main" id="{4A5D8AF2-FD19-4259-B3A4-9C87014DC737}"/>
                </a:ext>
              </a:extLst>
            </p:cNvPr>
            <p:cNvSpPr txBox="1"/>
            <p:nvPr/>
          </p:nvSpPr>
          <p:spPr>
            <a:xfrm>
              <a:off x="3050540" y="4374048"/>
              <a:ext cx="4709160" cy="1015663"/>
            </a:xfrm>
            <a:prstGeom prst="rect">
              <a:avLst/>
            </a:prstGeom>
            <a:noFill/>
          </p:spPr>
          <p:txBody>
            <a:bodyPr wrap="square" rtlCol="0">
              <a:spAutoFit/>
            </a:bodyPr>
            <a:lstStyle/>
            <a:p>
              <a:pPr algn="ctr"/>
              <a:r>
                <a:rPr lang="en-US" sz="6000" b="1" dirty="0">
                  <a:solidFill>
                    <a:srgbClr val="00B0F0"/>
                  </a:solidFill>
                  <a:latin typeface="Century Gothic" panose="020B0502020202020204" pitchFamily="34" charset="0"/>
                </a:rPr>
                <a:t>MERCI</a:t>
              </a:r>
            </a:p>
          </p:txBody>
        </p:sp>
        <p:cxnSp>
          <p:nvCxnSpPr>
            <p:cNvPr id="11" name="Connecteur droit 10">
              <a:extLst>
                <a:ext uri="{FF2B5EF4-FFF2-40B4-BE49-F238E27FC236}">
                  <a16:creationId xmlns:a16="http://schemas.microsoft.com/office/drawing/2014/main" id="{3B76E94A-CADD-47DD-8323-5E9C4B163FCC}"/>
                </a:ext>
              </a:extLst>
            </p:cNvPr>
            <p:cNvCxnSpPr>
              <a:cxnSpLocks/>
            </p:cNvCxnSpPr>
            <p:nvPr/>
          </p:nvCxnSpPr>
          <p:spPr>
            <a:xfrm>
              <a:off x="10160" y="3657600"/>
              <a:ext cx="9146540" cy="0"/>
            </a:xfrm>
            <a:prstGeom prst="line">
              <a:avLst/>
            </a:prstGeom>
            <a:ln w="38100">
              <a:solidFill>
                <a:srgbClr val="00B0F0"/>
              </a:solidFill>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1768652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39838"/>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2313992" y="1014554"/>
            <a:ext cx="7655340" cy="363209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5"/>
                </a:solidFill>
                <a:latin typeface="Arial Nova" panose="020B0504020202020204" pitchFamily="34" charset="0"/>
              </a:rPr>
              <a:t>REPORT FOR </a:t>
            </a:r>
          </a:p>
          <a:p>
            <a:pPr algn="ctr"/>
            <a:r>
              <a:rPr lang="en-US" sz="2800" b="1" dirty="0">
                <a:solidFill>
                  <a:schemeClr val="accent5"/>
                </a:solidFill>
                <a:latin typeface="Arial Nova" panose="020B0504020202020204" pitchFamily="34" charset="0"/>
              </a:rPr>
              <a:t>SPECIALIZED GROUP 1</a:t>
            </a:r>
          </a:p>
          <a:p>
            <a:pPr algn="ctr"/>
            <a:endParaRPr lang="en-US" sz="2800" b="1" dirty="0">
              <a:solidFill>
                <a:schemeClr val="accent5"/>
              </a:solidFill>
              <a:latin typeface="Arial Nova" panose="020B0504020202020204" pitchFamily="34" charset="0"/>
            </a:endParaRPr>
          </a:p>
          <a:p>
            <a:pPr algn="ctr"/>
            <a:r>
              <a:rPr lang="en-US" sz="2800" b="1" dirty="0">
                <a:solidFill>
                  <a:schemeClr val="accent5"/>
                </a:solidFill>
                <a:latin typeface="Arial Nova" panose="020B0504020202020204" pitchFamily="34" charset="0"/>
              </a:rPr>
              <a:t>  SKILLS DEVELOPMENT AND MANAGEMENT IN WATER AND SANITATION UTILITIES</a:t>
            </a:r>
          </a:p>
          <a:p>
            <a:pPr algn="ctr"/>
            <a:r>
              <a:rPr lang="fr-FR" sz="2800" b="1" spc="70" dirty="0">
                <a:effectLst>
                  <a:outerShdw blurRad="50800" dist="38100" dir="2700000" algn="tl" rotWithShape="0">
                    <a:srgbClr val="000000">
                      <a:alpha val="22000"/>
                    </a:srgbClr>
                  </a:outerShdw>
                </a:effectLst>
                <a:latin typeface="Helvetica 65 Medium" pitchFamily="34"/>
                <a:cs typeface="Calibri" pitchFamily="34"/>
              </a:rPr>
              <a:t> </a:t>
            </a:r>
          </a:p>
        </p:txBody>
      </p:sp>
      <p:pic>
        <p:nvPicPr>
          <p:cNvPr id="12" name="Image 11">
            <a:extLst>
              <a:ext uri="{FF2B5EF4-FFF2-40B4-BE49-F238E27FC236}">
                <a16:creationId xmlns:a16="http://schemas.microsoft.com/office/drawing/2014/main" id="{49380D41-011C-4433-9837-3C1ECCD1A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 y="0"/>
            <a:ext cx="12199111" cy="412377"/>
          </a:xfrm>
          <a:prstGeom prst="rect">
            <a:avLst/>
          </a:prstGeom>
        </p:spPr>
      </p:pic>
      <p:pic>
        <p:nvPicPr>
          <p:cNvPr id="18" name="Image 17">
            <a:extLst>
              <a:ext uri="{FF2B5EF4-FFF2-40B4-BE49-F238E27FC236}">
                <a16:creationId xmlns:a16="http://schemas.microsoft.com/office/drawing/2014/main" id="{88FABEB7-62B9-40B7-82E2-433683C9A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111" y="6473457"/>
            <a:ext cx="12199112" cy="412377"/>
          </a:xfrm>
          <a:prstGeom prst="rect">
            <a:avLst/>
          </a:prstGeom>
        </p:spPr>
      </p:pic>
      <p:pic>
        <p:nvPicPr>
          <p:cNvPr id="17" name="Image 16">
            <a:extLst>
              <a:ext uri="{FF2B5EF4-FFF2-40B4-BE49-F238E27FC236}">
                <a16:creationId xmlns:a16="http://schemas.microsoft.com/office/drawing/2014/main" id="{AB1B4905-512A-4F13-9335-35AE94E9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660" y="5509411"/>
            <a:ext cx="806672" cy="1144477"/>
          </a:xfrm>
          <a:prstGeom prst="rect">
            <a:avLst/>
          </a:prstGeom>
        </p:spPr>
      </p:pic>
      <p:sp>
        <p:nvSpPr>
          <p:cNvPr id="21" name="Titre 1">
            <a:extLst>
              <a:ext uri="{FF2B5EF4-FFF2-40B4-BE49-F238E27FC236}">
                <a16:creationId xmlns:a16="http://schemas.microsoft.com/office/drawing/2014/main" id="{5504EEC7-9A3B-47D1-BD08-2E65A9D858F2}"/>
              </a:ext>
            </a:extLst>
          </p:cNvPr>
          <p:cNvSpPr txBox="1">
            <a:spLocks/>
          </p:cNvSpPr>
          <p:nvPr/>
        </p:nvSpPr>
        <p:spPr>
          <a:xfrm>
            <a:off x="6231571" y="5788154"/>
            <a:ext cx="3351401" cy="664915"/>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900" b="1" dirty="0">
                <a:solidFill>
                  <a:srgbClr val="00B050"/>
                </a:solidFill>
                <a:latin typeface="Segoe UI Semibold" panose="020B0502040204020203" pitchFamily="34" charset="0"/>
                <a:cs typeface="Segoe UI Semibold" panose="020B0502040204020203" pitchFamily="34" charset="0"/>
              </a:rPr>
              <a:t>92es ASSISES</a:t>
            </a:r>
          </a:p>
          <a:p>
            <a:r>
              <a:rPr lang="fr-FR" sz="900" b="1" dirty="0">
                <a:solidFill>
                  <a:srgbClr val="1C99C7"/>
                </a:solidFill>
                <a:latin typeface="Segoe UI Semibold" panose="020B0502040204020203" pitchFamily="34" charset="0"/>
                <a:cs typeface="Segoe UI Semibold" panose="020B0502040204020203" pitchFamily="34" charset="0"/>
              </a:rPr>
              <a:t>du Conseil Scientifique et Technique de l’AAEA</a:t>
            </a:r>
          </a:p>
          <a:p>
            <a:endParaRPr lang="fr-FR" sz="900" b="1" dirty="0">
              <a:solidFill>
                <a:srgbClr val="1C99C7"/>
              </a:solidFill>
              <a:latin typeface="Segoe UI Semibold" panose="020B0502040204020203" pitchFamily="34" charset="0"/>
              <a:cs typeface="Segoe UI Semibold" panose="020B0502040204020203" pitchFamily="34" charset="0"/>
            </a:endParaRPr>
          </a:p>
          <a:p>
            <a:r>
              <a:rPr lang="fr-FR" sz="900" b="1" dirty="0">
                <a:latin typeface="Segoe UI Semibold" panose="020B0502040204020203" pitchFamily="34" charset="0"/>
                <a:cs typeface="Segoe UI Semibold" panose="020B0502040204020203" pitchFamily="34" charset="0"/>
              </a:rPr>
              <a:t>STRATÉGIES DE FINANCEMENT POUR L’ACCÈS UNIVERSEL </a:t>
            </a:r>
          </a:p>
          <a:p>
            <a:r>
              <a:rPr lang="fr-FR" sz="900" b="1" dirty="0">
                <a:latin typeface="Segoe UI Semibold" panose="020B0502040204020203" pitchFamily="34" charset="0"/>
                <a:cs typeface="Segoe UI Semibold" panose="020B0502040204020203" pitchFamily="34" charset="0"/>
              </a:rPr>
              <a:t>À L’EAU POTABLE ET AUX SERVICES D’ASSAINISSEMENT</a:t>
            </a:r>
          </a:p>
        </p:txBody>
      </p:sp>
      <p:pic>
        <p:nvPicPr>
          <p:cNvPr id="22" name="Image 21">
            <a:extLst>
              <a:ext uri="{FF2B5EF4-FFF2-40B4-BE49-F238E27FC236}">
                <a16:creationId xmlns:a16="http://schemas.microsoft.com/office/drawing/2014/main" id="{1946CB34-5764-49F9-9EBA-E9A8D54B8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938" y="5864754"/>
            <a:ext cx="1203075" cy="578110"/>
          </a:xfrm>
          <a:prstGeom prst="rect">
            <a:avLst/>
          </a:prstGeom>
        </p:spPr>
      </p:pic>
      <p:pic>
        <p:nvPicPr>
          <p:cNvPr id="25" name="Image 24">
            <a:extLst>
              <a:ext uri="{FF2B5EF4-FFF2-40B4-BE49-F238E27FC236}">
                <a16:creationId xmlns:a16="http://schemas.microsoft.com/office/drawing/2014/main" id="{FE7AB7EF-6CB1-4863-B614-D8AB41B1F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840" y="5756153"/>
            <a:ext cx="696916" cy="696916"/>
          </a:xfrm>
          <a:prstGeom prst="rect">
            <a:avLst/>
          </a:prstGeom>
        </p:spPr>
      </p:pic>
      <p:pic>
        <p:nvPicPr>
          <p:cNvPr id="27" name="Image 26">
            <a:extLst>
              <a:ext uri="{FF2B5EF4-FFF2-40B4-BE49-F238E27FC236}">
                <a16:creationId xmlns:a16="http://schemas.microsoft.com/office/drawing/2014/main" id="{30AA9C72-5A5C-42B0-9A29-E2FE1491B0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733" y="5786224"/>
            <a:ext cx="637712" cy="636773"/>
          </a:xfrm>
          <a:prstGeom prst="rect">
            <a:avLst/>
          </a:prstGeom>
        </p:spPr>
      </p:pic>
      <p:pic>
        <p:nvPicPr>
          <p:cNvPr id="29" name="Image 28">
            <a:extLst>
              <a:ext uri="{FF2B5EF4-FFF2-40B4-BE49-F238E27FC236}">
                <a16:creationId xmlns:a16="http://schemas.microsoft.com/office/drawing/2014/main" id="{FB1E6676-3D29-4BDB-8070-F3BF86295A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209" t="8661" r="10385" b="8819"/>
          <a:stretch/>
        </p:blipFill>
        <p:spPr>
          <a:xfrm>
            <a:off x="4523685" y="5793844"/>
            <a:ext cx="610647" cy="616252"/>
          </a:xfrm>
          <a:prstGeom prst="rect">
            <a:avLst/>
          </a:prstGeom>
        </p:spPr>
      </p:pic>
    </p:spTree>
    <p:extLst>
      <p:ext uri="{BB962C8B-B14F-4D97-AF65-F5344CB8AC3E}">
        <p14:creationId xmlns:p14="http://schemas.microsoft.com/office/powerpoint/2010/main" val="770656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39838"/>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223756" y="244339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800" b="1" spc="70" dirty="0">
              <a:effectLst>
                <a:outerShdw blurRad="50800" dist="38100" dir="2700000" algn="tl" rotWithShape="0">
                  <a:srgbClr val="000000">
                    <a:alpha val="22000"/>
                  </a:srgbClr>
                </a:outerShdw>
              </a:effectLst>
              <a:latin typeface="Helvetica 65 Medium" pitchFamily="34"/>
              <a:cs typeface="Calibri" pitchFamily="34"/>
            </a:endParaRPr>
          </a:p>
        </p:txBody>
      </p:sp>
      <p:pic>
        <p:nvPicPr>
          <p:cNvPr id="12" name="Image 11">
            <a:extLst>
              <a:ext uri="{FF2B5EF4-FFF2-40B4-BE49-F238E27FC236}">
                <a16:creationId xmlns:a16="http://schemas.microsoft.com/office/drawing/2014/main" id="{49380D41-011C-4433-9837-3C1ECCD1A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 y="0"/>
            <a:ext cx="12199111" cy="412377"/>
          </a:xfrm>
          <a:prstGeom prst="rect">
            <a:avLst/>
          </a:prstGeom>
        </p:spPr>
      </p:pic>
      <p:pic>
        <p:nvPicPr>
          <p:cNvPr id="18" name="Image 17">
            <a:extLst>
              <a:ext uri="{FF2B5EF4-FFF2-40B4-BE49-F238E27FC236}">
                <a16:creationId xmlns:a16="http://schemas.microsoft.com/office/drawing/2014/main" id="{88FABEB7-62B9-40B7-82E2-433683C9A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111" y="6473457"/>
            <a:ext cx="12199112" cy="412377"/>
          </a:xfrm>
          <a:prstGeom prst="rect">
            <a:avLst/>
          </a:prstGeom>
        </p:spPr>
      </p:pic>
      <p:pic>
        <p:nvPicPr>
          <p:cNvPr id="17" name="Image 16">
            <a:extLst>
              <a:ext uri="{FF2B5EF4-FFF2-40B4-BE49-F238E27FC236}">
                <a16:creationId xmlns:a16="http://schemas.microsoft.com/office/drawing/2014/main" id="{AB1B4905-512A-4F13-9335-35AE94E9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660" y="5509411"/>
            <a:ext cx="806672" cy="1144477"/>
          </a:xfrm>
          <a:prstGeom prst="rect">
            <a:avLst/>
          </a:prstGeom>
        </p:spPr>
      </p:pic>
      <p:sp>
        <p:nvSpPr>
          <p:cNvPr id="21" name="Titre 1">
            <a:extLst>
              <a:ext uri="{FF2B5EF4-FFF2-40B4-BE49-F238E27FC236}">
                <a16:creationId xmlns:a16="http://schemas.microsoft.com/office/drawing/2014/main" id="{5504EEC7-9A3B-47D1-BD08-2E65A9D858F2}"/>
              </a:ext>
            </a:extLst>
          </p:cNvPr>
          <p:cNvSpPr txBox="1">
            <a:spLocks/>
          </p:cNvSpPr>
          <p:nvPr/>
        </p:nvSpPr>
        <p:spPr>
          <a:xfrm>
            <a:off x="6231571" y="5788154"/>
            <a:ext cx="3351401" cy="664915"/>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900" b="1" dirty="0">
                <a:solidFill>
                  <a:srgbClr val="00B050"/>
                </a:solidFill>
                <a:latin typeface="Segoe UI Semibold" panose="020B0502040204020203" pitchFamily="34" charset="0"/>
                <a:cs typeface="Segoe UI Semibold" panose="020B0502040204020203" pitchFamily="34" charset="0"/>
              </a:rPr>
              <a:t>92es ASSISES</a:t>
            </a:r>
          </a:p>
          <a:p>
            <a:r>
              <a:rPr lang="fr-FR" sz="900" b="1" dirty="0">
                <a:solidFill>
                  <a:srgbClr val="1C99C7"/>
                </a:solidFill>
                <a:latin typeface="Segoe UI Semibold" panose="020B0502040204020203" pitchFamily="34" charset="0"/>
                <a:cs typeface="Segoe UI Semibold" panose="020B0502040204020203" pitchFamily="34" charset="0"/>
              </a:rPr>
              <a:t>du Conseil Scientifique et Technique de l’AAEA</a:t>
            </a:r>
          </a:p>
          <a:p>
            <a:endParaRPr lang="fr-FR" sz="900" b="1" dirty="0">
              <a:solidFill>
                <a:srgbClr val="1C99C7"/>
              </a:solidFill>
              <a:latin typeface="Segoe UI Semibold" panose="020B0502040204020203" pitchFamily="34" charset="0"/>
              <a:cs typeface="Segoe UI Semibold" panose="020B0502040204020203" pitchFamily="34" charset="0"/>
            </a:endParaRPr>
          </a:p>
          <a:p>
            <a:r>
              <a:rPr lang="fr-FR" sz="900" b="1" dirty="0">
                <a:latin typeface="Segoe UI Semibold" panose="020B0502040204020203" pitchFamily="34" charset="0"/>
                <a:cs typeface="Segoe UI Semibold" panose="020B0502040204020203" pitchFamily="34" charset="0"/>
              </a:rPr>
              <a:t>STRATÉGIES DE FINANCEMENT POUR L’ACCÈS UNIVERSEL </a:t>
            </a:r>
          </a:p>
          <a:p>
            <a:r>
              <a:rPr lang="fr-FR" sz="900" b="1" dirty="0">
                <a:latin typeface="Segoe UI Semibold" panose="020B0502040204020203" pitchFamily="34" charset="0"/>
                <a:cs typeface="Segoe UI Semibold" panose="020B0502040204020203" pitchFamily="34" charset="0"/>
              </a:rPr>
              <a:t>À L’EAU POTABLE ET AUX SERVICES D’ASSAINISSEMENT</a:t>
            </a:r>
          </a:p>
        </p:txBody>
      </p:sp>
      <p:pic>
        <p:nvPicPr>
          <p:cNvPr id="22" name="Image 21">
            <a:extLst>
              <a:ext uri="{FF2B5EF4-FFF2-40B4-BE49-F238E27FC236}">
                <a16:creationId xmlns:a16="http://schemas.microsoft.com/office/drawing/2014/main" id="{1946CB34-5764-49F9-9EBA-E9A8D54B8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938" y="5864754"/>
            <a:ext cx="1203075" cy="578110"/>
          </a:xfrm>
          <a:prstGeom prst="rect">
            <a:avLst/>
          </a:prstGeom>
        </p:spPr>
      </p:pic>
      <p:pic>
        <p:nvPicPr>
          <p:cNvPr id="25" name="Image 24">
            <a:extLst>
              <a:ext uri="{FF2B5EF4-FFF2-40B4-BE49-F238E27FC236}">
                <a16:creationId xmlns:a16="http://schemas.microsoft.com/office/drawing/2014/main" id="{FE7AB7EF-6CB1-4863-B614-D8AB41B1F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840" y="5756153"/>
            <a:ext cx="696916" cy="696916"/>
          </a:xfrm>
          <a:prstGeom prst="rect">
            <a:avLst/>
          </a:prstGeom>
        </p:spPr>
      </p:pic>
      <p:pic>
        <p:nvPicPr>
          <p:cNvPr id="27" name="Image 26">
            <a:extLst>
              <a:ext uri="{FF2B5EF4-FFF2-40B4-BE49-F238E27FC236}">
                <a16:creationId xmlns:a16="http://schemas.microsoft.com/office/drawing/2014/main" id="{30AA9C72-5A5C-42B0-9A29-E2FE1491B0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733" y="5786224"/>
            <a:ext cx="637712" cy="636773"/>
          </a:xfrm>
          <a:prstGeom prst="rect">
            <a:avLst/>
          </a:prstGeom>
        </p:spPr>
      </p:pic>
      <p:pic>
        <p:nvPicPr>
          <p:cNvPr id="29" name="Image 28">
            <a:extLst>
              <a:ext uri="{FF2B5EF4-FFF2-40B4-BE49-F238E27FC236}">
                <a16:creationId xmlns:a16="http://schemas.microsoft.com/office/drawing/2014/main" id="{FB1E6676-3D29-4BDB-8070-F3BF86295A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209" t="8661" r="10385" b="8819"/>
          <a:stretch/>
        </p:blipFill>
        <p:spPr>
          <a:xfrm>
            <a:off x="4523685" y="5793844"/>
            <a:ext cx="610647" cy="616252"/>
          </a:xfrm>
          <a:prstGeom prst="rect">
            <a:avLst/>
          </a:prstGeom>
        </p:spPr>
      </p:pic>
      <p:sp>
        <p:nvSpPr>
          <p:cNvPr id="3" name="TextBox 2">
            <a:extLst>
              <a:ext uri="{FF2B5EF4-FFF2-40B4-BE49-F238E27FC236}">
                <a16:creationId xmlns:a16="http://schemas.microsoft.com/office/drawing/2014/main" id="{89C55B8E-9689-C8F6-FAF5-B4BE0246805E}"/>
              </a:ext>
            </a:extLst>
          </p:cNvPr>
          <p:cNvSpPr txBox="1"/>
          <p:nvPr/>
        </p:nvSpPr>
        <p:spPr>
          <a:xfrm>
            <a:off x="1129004" y="1343608"/>
            <a:ext cx="8014995" cy="3728136"/>
          </a:xfrm>
          <a:prstGeom prst="rect">
            <a:avLst/>
          </a:prstGeom>
          <a:noFill/>
        </p:spPr>
        <p:txBody>
          <a:bodyPr wrap="square">
            <a:spAutoFit/>
          </a:bodyPr>
          <a:lstStyle/>
          <a:p>
            <a:pPr lvl="0">
              <a:lnSpc>
                <a:spcPct val="150000"/>
              </a:lnSpc>
            </a:pPr>
            <a:r>
              <a:rPr lang="en-US" sz="2000" b="1" dirty="0">
                <a:solidFill>
                  <a:schemeClr val="accent5"/>
                </a:solidFill>
                <a:latin typeface="Arial Nova" panose="020B0504020202020204" pitchFamily="34" charset="0"/>
              </a:rPr>
              <a:t>Managers;</a:t>
            </a:r>
          </a:p>
          <a:p>
            <a:pPr lvl="0">
              <a:lnSpc>
                <a:spcPct val="150000"/>
              </a:lnSpc>
            </a:pPr>
            <a:r>
              <a:rPr lang="en-US" sz="2000" b="1" dirty="0">
                <a:solidFill>
                  <a:schemeClr val="accent5"/>
                </a:solidFill>
                <a:latin typeface="Arial Nova" panose="020B0504020202020204" pitchFamily="34" charset="0"/>
              </a:rPr>
              <a:t>HR managers;</a:t>
            </a:r>
          </a:p>
          <a:p>
            <a:pPr lvl="0">
              <a:lnSpc>
                <a:spcPct val="150000"/>
              </a:lnSpc>
            </a:pPr>
            <a:r>
              <a:rPr lang="en-US" sz="2000" b="1" dirty="0">
                <a:solidFill>
                  <a:schemeClr val="accent5"/>
                </a:solidFill>
                <a:latin typeface="Arial Nova" panose="020B0504020202020204" pitchFamily="34" charset="0"/>
              </a:rPr>
              <a:t>Financial and administrative managers;</a:t>
            </a:r>
          </a:p>
          <a:p>
            <a:pPr lvl="0">
              <a:lnSpc>
                <a:spcPct val="150000"/>
              </a:lnSpc>
            </a:pPr>
            <a:r>
              <a:rPr lang="en-US" sz="2000" b="1" dirty="0">
                <a:solidFill>
                  <a:schemeClr val="accent5"/>
                </a:solidFill>
                <a:latin typeface="Arial Nova" panose="020B0504020202020204" pitchFamily="34" charset="0"/>
              </a:rPr>
              <a:t>Management controllers;</a:t>
            </a:r>
          </a:p>
          <a:p>
            <a:pPr lvl="0">
              <a:lnSpc>
                <a:spcPct val="150000"/>
              </a:lnSpc>
            </a:pPr>
            <a:r>
              <a:rPr lang="en-US" sz="2000" b="1" dirty="0">
                <a:solidFill>
                  <a:schemeClr val="accent5"/>
                </a:solidFill>
                <a:latin typeface="Arial Nova" panose="020B0504020202020204" pitchFamily="34" charset="0"/>
              </a:rPr>
              <a:t>Experts in communication, management and knowledge sharing; </a:t>
            </a:r>
          </a:p>
          <a:p>
            <a:pPr lvl="0">
              <a:lnSpc>
                <a:spcPct val="150000"/>
              </a:lnSpc>
            </a:pPr>
            <a:r>
              <a:rPr lang="en-US" sz="2000" b="1" dirty="0">
                <a:solidFill>
                  <a:schemeClr val="accent5"/>
                </a:solidFill>
                <a:latin typeface="Arial Nova" panose="020B0504020202020204" pitchFamily="34" charset="0"/>
              </a:rPr>
              <a:t>Women Professionals;</a:t>
            </a:r>
          </a:p>
          <a:p>
            <a:pPr>
              <a:lnSpc>
                <a:spcPct val="150000"/>
              </a:lnSpc>
            </a:pPr>
            <a:r>
              <a:rPr lang="en-US" sz="2000" b="1" dirty="0">
                <a:solidFill>
                  <a:schemeClr val="accent5"/>
                </a:solidFill>
                <a:latin typeface="Arial Nova" panose="020B0504020202020204" pitchFamily="34" charset="0"/>
              </a:rPr>
              <a:t>Young Professionals</a:t>
            </a:r>
          </a:p>
          <a:p>
            <a:pPr>
              <a:lnSpc>
                <a:spcPct val="150000"/>
              </a:lnSpc>
            </a:pPr>
            <a:r>
              <a:rPr lang="en-US" sz="2000" b="1" dirty="0">
                <a:solidFill>
                  <a:schemeClr val="accent5"/>
                </a:solidFill>
                <a:latin typeface="Arial Nova" panose="020B0504020202020204" pitchFamily="34" charset="0"/>
              </a:rPr>
              <a:t>Gender Specialist</a:t>
            </a:r>
          </a:p>
        </p:txBody>
      </p:sp>
    </p:spTree>
    <p:extLst>
      <p:ext uri="{BB962C8B-B14F-4D97-AF65-F5344CB8AC3E}">
        <p14:creationId xmlns:p14="http://schemas.microsoft.com/office/powerpoint/2010/main" val="2319792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39838"/>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223756" y="244339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800" b="1" spc="70" dirty="0">
              <a:effectLst>
                <a:outerShdw blurRad="50800" dist="38100" dir="2700000" algn="tl" rotWithShape="0">
                  <a:srgbClr val="000000">
                    <a:alpha val="22000"/>
                  </a:srgbClr>
                </a:outerShdw>
              </a:effectLst>
              <a:latin typeface="Helvetica 65 Medium" pitchFamily="34"/>
              <a:cs typeface="Calibri" pitchFamily="34"/>
            </a:endParaRPr>
          </a:p>
        </p:txBody>
      </p:sp>
      <p:pic>
        <p:nvPicPr>
          <p:cNvPr id="12" name="Image 11">
            <a:extLst>
              <a:ext uri="{FF2B5EF4-FFF2-40B4-BE49-F238E27FC236}">
                <a16:creationId xmlns:a16="http://schemas.microsoft.com/office/drawing/2014/main" id="{49380D41-011C-4433-9837-3C1ECCD1A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 y="0"/>
            <a:ext cx="12199111" cy="412377"/>
          </a:xfrm>
          <a:prstGeom prst="rect">
            <a:avLst/>
          </a:prstGeom>
        </p:spPr>
      </p:pic>
      <p:pic>
        <p:nvPicPr>
          <p:cNvPr id="18" name="Image 17">
            <a:extLst>
              <a:ext uri="{FF2B5EF4-FFF2-40B4-BE49-F238E27FC236}">
                <a16:creationId xmlns:a16="http://schemas.microsoft.com/office/drawing/2014/main" id="{88FABEB7-62B9-40B7-82E2-433683C9A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111" y="6473457"/>
            <a:ext cx="12199112" cy="412377"/>
          </a:xfrm>
          <a:prstGeom prst="rect">
            <a:avLst/>
          </a:prstGeom>
        </p:spPr>
      </p:pic>
      <p:pic>
        <p:nvPicPr>
          <p:cNvPr id="17" name="Image 16">
            <a:extLst>
              <a:ext uri="{FF2B5EF4-FFF2-40B4-BE49-F238E27FC236}">
                <a16:creationId xmlns:a16="http://schemas.microsoft.com/office/drawing/2014/main" id="{AB1B4905-512A-4F13-9335-35AE94E9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660" y="5509411"/>
            <a:ext cx="806672" cy="1144477"/>
          </a:xfrm>
          <a:prstGeom prst="rect">
            <a:avLst/>
          </a:prstGeom>
        </p:spPr>
      </p:pic>
      <p:sp>
        <p:nvSpPr>
          <p:cNvPr id="21" name="Titre 1">
            <a:extLst>
              <a:ext uri="{FF2B5EF4-FFF2-40B4-BE49-F238E27FC236}">
                <a16:creationId xmlns:a16="http://schemas.microsoft.com/office/drawing/2014/main" id="{5504EEC7-9A3B-47D1-BD08-2E65A9D858F2}"/>
              </a:ext>
            </a:extLst>
          </p:cNvPr>
          <p:cNvSpPr txBox="1">
            <a:spLocks/>
          </p:cNvSpPr>
          <p:nvPr/>
        </p:nvSpPr>
        <p:spPr>
          <a:xfrm>
            <a:off x="6231571" y="5788154"/>
            <a:ext cx="3351401" cy="664915"/>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900" b="1" dirty="0">
                <a:solidFill>
                  <a:srgbClr val="00B050"/>
                </a:solidFill>
                <a:latin typeface="Segoe UI Semibold" panose="020B0502040204020203" pitchFamily="34" charset="0"/>
                <a:cs typeface="Segoe UI Semibold" panose="020B0502040204020203" pitchFamily="34" charset="0"/>
              </a:rPr>
              <a:t>92es ASSISES</a:t>
            </a:r>
          </a:p>
          <a:p>
            <a:r>
              <a:rPr lang="fr-FR" sz="900" b="1" dirty="0">
                <a:solidFill>
                  <a:srgbClr val="1C99C7"/>
                </a:solidFill>
                <a:latin typeface="Segoe UI Semibold" panose="020B0502040204020203" pitchFamily="34" charset="0"/>
                <a:cs typeface="Segoe UI Semibold" panose="020B0502040204020203" pitchFamily="34" charset="0"/>
              </a:rPr>
              <a:t>du Conseil Scientifique et Technique de l’AAEA</a:t>
            </a:r>
          </a:p>
          <a:p>
            <a:endParaRPr lang="fr-FR" sz="900" b="1" dirty="0">
              <a:solidFill>
                <a:srgbClr val="1C99C7"/>
              </a:solidFill>
              <a:latin typeface="Segoe UI Semibold" panose="020B0502040204020203" pitchFamily="34" charset="0"/>
              <a:cs typeface="Segoe UI Semibold" panose="020B0502040204020203" pitchFamily="34" charset="0"/>
            </a:endParaRPr>
          </a:p>
          <a:p>
            <a:r>
              <a:rPr lang="fr-FR" sz="900" b="1" dirty="0">
                <a:latin typeface="Segoe UI Semibold" panose="020B0502040204020203" pitchFamily="34" charset="0"/>
                <a:cs typeface="Segoe UI Semibold" panose="020B0502040204020203" pitchFamily="34" charset="0"/>
              </a:rPr>
              <a:t>STRATÉGIES DE FINANCEMENT POUR L’ACCÈS UNIVERSEL </a:t>
            </a:r>
          </a:p>
          <a:p>
            <a:r>
              <a:rPr lang="fr-FR" sz="900" b="1" dirty="0">
                <a:latin typeface="Segoe UI Semibold" panose="020B0502040204020203" pitchFamily="34" charset="0"/>
                <a:cs typeface="Segoe UI Semibold" panose="020B0502040204020203" pitchFamily="34" charset="0"/>
              </a:rPr>
              <a:t>À L’EAU POTABLE ET AUX SERVICES D’ASSAINISSEMENT</a:t>
            </a:r>
          </a:p>
        </p:txBody>
      </p:sp>
      <p:pic>
        <p:nvPicPr>
          <p:cNvPr id="22" name="Image 21">
            <a:extLst>
              <a:ext uri="{FF2B5EF4-FFF2-40B4-BE49-F238E27FC236}">
                <a16:creationId xmlns:a16="http://schemas.microsoft.com/office/drawing/2014/main" id="{1946CB34-5764-49F9-9EBA-E9A8D54B8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938" y="5864754"/>
            <a:ext cx="1203075" cy="578110"/>
          </a:xfrm>
          <a:prstGeom prst="rect">
            <a:avLst/>
          </a:prstGeom>
        </p:spPr>
      </p:pic>
      <p:pic>
        <p:nvPicPr>
          <p:cNvPr id="25" name="Image 24">
            <a:extLst>
              <a:ext uri="{FF2B5EF4-FFF2-40B4-BE49-F238E27FC236}">
                <a16:creationId xmlns:a16="http://schemas.microsoft.com/office/drawing/2014/main" id="{FE7AB7EF-6CB1-4863-B614-D8AB41B1F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840" y="5756153"/>
            <a:ext cx="696916" cy="696916"/>
          </a:xfrm>
          <a:prstGeom prst="rect">
            <a:avLst/>
          </a:prstGeom>
        </p:spPr>
      </p:pic>
      <p:pic>
        <p:nvPicPr>
          <p:cNvPr id="27" name="Image 26">
            <a:extLst>
              <a:ext uri="{FF2B5EF4-FFF2-40B4-BE49-F238E27FC236}">
                <a16:creationId xmlns:a16="http://schemas.microsoft.com/office/drawing/2014/main" id="{30AA9C72-5A5C-42B0-9A29-E2FE1491B0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733" y="5786224"/>
            <a:ext cx="637712" cy="636773"/>
          </a:xfrm>
          <a:prstGeom prst="rect">
            <a:avLst/>
          </a:prstGeom>
        </p:spPr>
      </p:pic>
      <p:pic>
        <p:nvPicPr>
          <p:cNvPr id="29" name="Image 28">
            <a:extLst>
              <a:ext uri="{FF2B5EF4-FFF2-40B4-BE49-F238E27FC236}">
                <a16:creationId xmlns:a16="http://schemas.microsoft.com/office/drawing/2014/main" id="{FB1E6676-3D29-4BDB-8070-F3BF86295A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209" t="8661" r="10385" b="8819"/>
          <a:stretch/>
        </p:blipFill>
        <p:spPr>
          <a:xfrm>
            <a:off x="4523685" y="5793844"/>
            <a:ext cx="610647" cy="616252"/>
          </a:xfrm>
          <a:prstGeom prst="rect">
            <a:avLst/>
          </a:prstGeom>
        </p:spPr>
      </p:pic>
      <p:sp>
        <p:nvSpPr>
          <p:cNvPr id="3" name="TextBox 2">
            <a:extLst>
              <a:ext uri="{FF2B5EF4-FFF2-40B4-BE49-F238E27FC236}">
                <a16:creationId xmlns:a16="http://schemas.microsoft.com/office/drawing/2014/main" id="{89C55B8E-9689-C8F6-FAF5-B4BE0246805E}"/>
              </a:ext>
            </a:extLst>
          </p:cNvPr>
          <p:cNvSpPr txBox="1"/>
          <p:nvPr/>
        </p:nvSpPr>
        <p:spPr>
          <a:xfrm>
            <a:off x="485191" y="993487"/>
            <a:ext cx="10170367" cy="4512967"/>
          </a:xfrm>
          <a:prstGeom prst="rect">
            <a:avLst/>
          </a:prstGeom>
          <a:noFill/>
        </p:spPr>
        <p:txBody>
          <a:bodyPr wrap="square">
            <a:spAutoFit/>
          </a:bodyPr>
          <a:lstStyle/>
          <a:p>
            <a:pPr marL="342900" lvl="0" indent="-342900">
              <a:lnSpc>
                <a:spcPct val="150000"/>
              </a:lnSpc>
              <a:buFont typeface="Arial" panose="020B0604020202020204" pitchFamily="34" charset="0"/>
              <a:buChar char="•"/>
            </a:pPr>
            <a:r>
              <a:rPr lang="en-US" b="1" i="0" dirty="0">
                <a:solidFill>
                  <a:schemeClr val="accent5"/>
                </a:solidFill>
                <a:effectLst/>
                <a:latin typeface="Arial Nova" panose="020B0504020202020204" pitchFamily="34" charset="0"/>
              </a:rPr>
              <a:t>The purpose of this group is to explore, analyze, and implement strategies for effective </a:t>
            </a:r>
            <a:r>
              <a:rPr lang="en-US" b="1" dirty="0">
                <a:solidFill>
                  <a:schemeClr val="accent5"/>
                </a:solidFill>
                <a:latin typeface="Arial Nova" panose="020B0504020202020204" pitchFamily="34" charset="0"/>
              </a:rPr>
              <a:t>Skill, </a:t>
            </a:r>
            <a:r>
              <a:rPr lang="en-US" b="1" i="0" dirty="0">
                <a:solidFill>
                  <a:schemeClr val="accent5"/>
                </a:solidFill>
                <a:effectLst/>
                <a:latin typeface="Arial Nova" panose="020B0504020202020204" pitchFamily="34" charset="0"/>
              </a:rPr>
              <a:t>management and leadership development within the utilities associated with </a:t>
            </a:r>
            <a:r>
              <a:rPr lang="en-US" b="1" i="0" dirty="0" err="1">
                <a:solidFill>
                  <a:schemeClr val="accent5"/>
                </a:solidFill>
                <a:effectLst/>
                <a:latin typeface="Arial Nova" panose="020B0504020202020204" pitchFamily="34" charset="0"/>
              </a:rPr>
              <a:t>AfWASA</a:t>
            </a:r>
            <a:r>
              <a:rPr lang="en-US" b="1" i="0" dirty="0">
                <a:solidFill>
                  <a:schemeClr val="accent5"/>
                </a:solidFill>
                <a:effectLst/>
                <a:latin typeface="Arial Nova" panose="020B0504020202020204" pitchFamily="34" charset="0"/>
              </a:rPr>
              <a:t>.</a:t>
            </a:r>
          </a:p>
          <a:p>
            <a:pPr marL="342900" indent="-342900" algn="l">
              <a:buFont typeface="Arial" panose="020B0604020202020204" pitchFamily="34" charset="0"/>
              <a:buChar char="•"/>
            </a:pPr>
            <a:r>
              <a:rPr lang="en-US" b="1" i="0" dirty="0">
                <a:solidFill>
                  <a:schemeClr val="accent5"/>
                </a:solidFill>
                <a:effectLst/>
                <a:latin typeface="Arial Nova" panose="020B0504020202020204" pitchFamily="34" charset="0"/>
              </a:rPr>
              <a:t> The focus is on fostering a culture that encourages growth, learning, and the advancement of managerial and leadership skills of utilities in Africa</a:t>
            </a:r>
          </a:p>
          <a:p>
            <a:pPr marL="342900" indent="-342900" algn="l">
              <a:buFont typeface="Arial" panose="020B0604020202020204" pitchFamily="34" charset="0"/>
              <a:buChar char="•"/>
            </a:pPr>
            <a:endParaRPr lang="en-US" b="1" dirty="0">
              <a:solidFill>
                <a:schemeClr val="accent5"/>
              </a:solidFill>
              <a:latin typeface="Arial Nova" panose="020B0504020202020204" pitchFamily="34" charset="0"/>
            </a:endParaRPr>
          </a:p>
          <a:p>
            <a:pPr marL="342900" indent="-342900" algn="l">
              <a:buFont typeface="Arial" panose="020B0604020202020204" pitchFamily="34" charset="0"/>
              <a:buChar char="•"/>
            </a:pPr>
            <a:r>
              <a:rPr lang="en-US" b="1" dirty="0">
                <a:solidFill>
                  <a:schemeClr val="accent5"/>
                </a:solidFill>
                <a:latin typeface="Arial Nova" panose="020B0504020202020204" pitchFamily="34" charset="0"/>
              </a:rPr>
              <a:t>T</a:t>
            </a:r>
            <a:r>
              <a:rPr lang="en-US" b="1" i="0" dirty="0">
                <a:solidFill>
                  <a:schemeClr val="accent5"/>
                </a:solidFill>
                <a:effectLst/>
                <a:latin typeface="Arial Nova" panose="020B0504020202020204" pitchFamily="34" charset="0"/>
              </a:rPr>
              <a:t>he Committee of Specialists will focus on one or more challenges in the area of expertise and propose solutions.</a:t>
            </a:r>
          </a:p>
          <a:p>
            <a:pPr marL="342900" indent="-342900" algn="l">
              <a:buFont typeface="Arial" panose="020B0604020202020204" pitchFamily="34" charset="0"/>
              <a:buChar char="•"/>
            </a:pPr>
            <a:endParaRPr lang="en-US" b="1" i="0" dirty="0">
              <a:solidFill>
                <a:schemeClr val="accent5"/>
              </a:solidFill>
              <a:effectLst/>
              <a:latin typeface="Arial Nova" panose="020B0504020202020204" pitchFamily="34" charset="0"/>
            </a:endParaRPr>
          </a:p>
          <a:p>
            <a:pPr marL="342900" indent="-342900" algn="l">
              <a:buFont typeface="Arial" panose="020B0604020202020204" pitchFamily="34" charset="0"/>
              <a:buChar char="•"/>
            </a:pPr>
            <a:r>
              <a:rPr lang="en-US" b="1" dirty="0">
                <a:solidFill>
                  <a:schemeClr val="accent5"/>
                </a:solidFill>
                <a:latin typeface="Arial Nova" panose="020B0504020202020204" pitchFamily="34" charset="0"/>
              </a:rPr>
              <a:t>To o</a:t>
            </a:r>
            <a:r>
              <a:rPr lang="en-US" b="1" i="0" dirty="0">
                <a:solidFill>
                  <a:schemeClr val="accent5"/>
                </a:solidFill>
                <a:effectLst/>
                <a:latin typeface="Arial Nova" panose="020B0504020202020204" pitchFamily="34" charset="0"/>
              </a:rPr>
              <a:t>rganize regular meetings to deploy and monitor the progress of action plans.</a:t>
            </a:r>
          </a:p>
          <a:p>
            <a:pPr marL="342900" indent="-342900" algn="l">
              <a:buFont typeface="Arial" panose="020B0604020202020204" pitchFamily="34" charset="0"/>
              <a:buChar char="•"/>
            </a:pPr>
            <a:endParaRPr lang="en-US" b="1" dirty="0">
              <a:solidFill>
                <a:schemeClr val="accent5"/>
              </a:solidFill>
              <a:latin typeface="Arial Nova" panose="020B0504020202020204" pitchFamily="34" charset="0"/>
            </a:endParaRPr>
          </a:p>
          <a:p>
            <a:pPr marL="342900" indent="-342900" algn="l">
              <a:buFont typeface="Arial" panose="020B0604020202020204" pitchFamily="34" charset="0"/>
              <a:buChar char="•"/>
            </a:pPr>
            <a:r>
              <a:rPr lang="en-US" b="1" dirty="0">
                <a:solidFill>
                  <a:schemeClr val="accent5"/>
                </a:solidFill>
                <a:latin typeface="Arial Nova" panose="020B0504020202020204" pitchFamily="34" charset="0"/>
              </a:rPr>
              <a:t>To </a:t>
            </a:r>
            <a:r>
              <a:rPr lang="en-US" b="1" i="0" dirty="0">
                <a:solidFill>
                  <a:schemeClr val="accent5"/>
                </a:solidFill>
                <a:effectLst/>
                <a:latin typeface="Arial Nova" panose="020B0504020202020204" pitchFamily="34" charset="0"/>
              </a:rPr>
              <a:t>organize conferences, workshops and webinars, in order to share and strengthen knowledge on the various thematic areas.</a:t>
            </a:r>
          </a:p>
          <a:p>
            <a:pPr lvl="0">
              <a:lnSpc>
                <a:spcPct val="150000"/>
              </a:lnSpc>
            </a:pPr>
            <a:endParaRPr lang="en-US" sz="2000" b="1" dirty="0">
              <a:solidFill>
                <a:schemeClr val="accent5"/>
              </a:solidFill>
              <a:latin typeface="Arial Nova" panose="020B0504020202020204" pitchFamily="34" charset="0"/>
            </a:endParaRPr>
          </a:p>
        </p:txBody>
      </p:sp>
    </p:spTree>
    <p:extLst>
      <p:ext uri="{BB962C8B-B14F-4D97-AF65-F5344CB8AC3E}">
        <p14:creationId xmlns:p14="http://schemas.microsoft.com/office/powerpoint/2010/main" val="329895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39838"/>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223756" y="244339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800" b="1" spc="70" dirty="0">
              <a:effectLst>
                <a:outerShdw blurRad="50800" dist="38100" dir="2700000" algn="tl" rotWithShape="0">
                  <a:srgbClr val="000000">
                    <a:alpha val="22000"/>
                  </a:srgbClr>
                </a:outerShdw>
              </a:effectLst>
              <a:latin typeface="Helvetica 65 Medium" pitchFamily="34"/>
              <a:cs typeface="Calibri" pitchFamily="34"/>
            </a:endParaRPr>
          </a:p>
        </p:txBody>
      </p:sp>
      <p:pic>
        <p:nvPicPr>
          <p:cNvPr id="12" name="Image 11">
            <a:extLst>
              <a:ext uri="{FF2B5EF4-FFF2-40B4-BE49-F238E27FC236}">
                <a16:creationId xmlns:a16="http://schemas.microsoft.com/office/drawing/2014/main" id="{49380D41-011C-4433-9837-3C1ECCD1A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 y="0"/>
            <a:ext cx="12199111" cy="412377"/>
          </a:xfrm>
          <a:prstGeom prst="rect">
            <a:avLst/>
          </a:prstGeom>
        </p:spPr>
      </p:pic>
      <p:pic>
        <p:nvPicPr>
          <p:cNvPr id="18" name="Image 17">
            <a:extLst>
              <a:ext uri="{FF2B5EF4-FFF2-40B4-BE49-F238E27FC236}">
                <a16:creationId xmlns:a16="http://schemas.microsoft.com/office/drawing/2014/main" id="{88FABEB7-62B9-40B7-82E2-433683C9A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111" y="6473457"/>
            <a:ext cx="12199112" cy="412377"/>
          </a:xfrm>
          <a:prstGeom prst="rect">
            <a:avLst/>
          </a:prstGeom>
        </p:spPr>
      </p:pic>
      <p:pic>
        <p:nvPicPr>
          <p:cNvPr id="17" name="Image 16">
            <a:extLst>
              <a:ext uri="{FF2B5EF4-FFF2-40B4-BE49-F238E27FC236}">
                <a16:creationId xmlns:a16="http://schemas.microsoft.com/office/drawing/2014/main" id="{AB1B4905-512A-4F13-9335-35AE94E9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660" y="5509411"/>
            <a:ext cx="806672" cy="1144477"/>
          </a:xfrm>
          <a:prstGeom prst="rect">
            <a:avLst/>
          </a:prstGeom>
        </p:spPr>
      </p:pic>
      <p:sp>
        <p:nvSpPr>
          <p:cNvPr id="21" name="Titre 1">
            <a:extLst>
              <a:ext uri="{FF2B5EF4-FFF2-40B4-BE49-F238E27FC236}">
                <a16:creationId xmlns:a16="http://schemas.microsoft.com/office/drawing/2014/main" id="{5504EEC7-9A3B-47D1-BD08-2E65A9D858F2}"/>
              </a:ext>
            </a:extLst>
          </p:cNvPr>
          <p:cNvSpPr txBox="1">
            <a:spLocks/>
          </p:cNvSpPr>
          <p:nvPr/>
        </p:nvSpPr>
        <p:spPr>
          <a:xfrm>
            <a:off x="6231571" y="5788154"/>
            <a:ext cx="3351401" cy="664915"/>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900" b="1" dirty="0">
                <a:solidFill>
                  <a:srgbClr val="00B050"/>
                </a:solidFill>
                <a:latin typeface="Segoe UI Semibold" panose="020B0502040204020203" pitchFamily="34" charset="0"/>
                <a:cs typeface="Segoe UI Semibold" panose="020B0502040204020203" pitchFamily="34" charset="0"/>
              </a:rPr>
              <a:t>92es ASSISES</a:t>
            </a:r>
          </a:p>
          <a:p>
            <a:r>
              <a:rPr lang="fr-FR" sz="900" b="1" dirty="0">
                <a:solidFill>
                  <a:srgbClr val="1C99C7"/>
                </a:solidFill>
                <a:latin typeface="Segoe UI Semibold" panose="020B0502040204020203" pitchFamily="34" charset="0"/>
                <a:cs typeface="Segoe UI Semibold" panose="020B0502040204020203" pitchFamily="34" charset="0"/>
              </a:rPr>
              <a:t>du Conseil Scientifique et Technique de l’AAEA</a:t>
            </a:r>
          </a:p>
          <a:p>
            <a:endParaRPr lang="fr-FR" sz="900" b="1" dirty="0">
              <a:solidFill>
                <a:srgbClr val="1C99C7"/>
              </a:solidFill>
              <a:latin typeface="Segoe UI Semibold" panose="020B0502040204020203" pitchFamily="34" charset="0"/>
              <a:cs typeface="Segoe UI Semibold" panose="020B0502040204020203" pitchFamily="34" charset="0"/>
            </a:endParaRPr>
          </a:p>
          <a:p>
            <a:r>
              <a:rPr lang="fr-FR" sz="900" b="1" dirty="0">
                <a:latin typeface="Segoe UI Semibold" panose="020B0502040204020203" pitchFamily="34" charset="0"/>
                <a:cs typeface="Segoe UI Semibold" panose="020B0502040204020203" pitchFamily="34" charset="0"/>
              </a:rPr>
              <a:t>STRATÉGIES DE FINANCEMENT POUR L’ACCÈS UNIVERSEL </a:t>
            </a:r>
          </a:p>
          <a:p>
            <a:r>
              <a:rPr lang="fr-FR" sz="900" b="1" dirty="0">
                <a:latin typeface="Segoe UI Semibold" panose="020B0502040204020203" pitchFamily="34" charset="0"/>
                <a:cs typeface="Segoe UI Semibold" panose="020B0502040204020203" pitchFamily="34" charset="0"/>
              </a:rPr>
              <a:t>À L’EAU POTABLE ET AUX SERVICES D’ASSAINISSEMENT</a:t>
            </a:r>
          </a:p>
        </p:txBody>
      </p:sp>
      <p:pic>
        <p:nvPicPr>
          <p:cNvPr id="22" name="Image 21">
            <a:extLst>
              <a:ext uri="{FF2B5EF4-FFF2-40B4-BE49-F238E27FC236}">
                <a16:creationId xmlns:a16="http://schemas.microsoft.com/office/drawing/2014/main" id="{1946CB34-5764-49F9-9EBA-E9A8D54B8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938" y="5864754"/>
            <a:ext cx="1203075" cy="578110"/>
          </a:xfrm>
          <a:prstGeom prst="rect">
            <a:avLst/>
          </a:prstGeom>
        </p:spPr>
      </p:pic>
      <p:pic>
        <p:nvPicPr>
          <p:cNvPr id="25" name="Image 24">
            <a:extLst>
              <a:ext uri="{FF2B5EF4-FFF2-40B4-BE49-F238E27FC236}">
                <a16:creationId xmlns:a16="http://schemas.microsoft.com/office/drawing/2014/main" id="{FE7AB7EF-6CB1-4863-B614-D8AB41B1F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840" y="5756153"/>
            <a:ext cx="696916" cy="696916"/>
          </a:xfrm>
          <a:prstGeom prst="rect">
            <a:avLst/>
          </a:prstGeom>
        </p:spPr>
      </p:pic>
      <p:pic>
        <p:nvPicPr>
          <p:cNvPr id="27" name="Image 26">
            <a:extLst>
              <a:ext uri="{FF2B5EF4-FFF2-40B4-BE49-F238E27FC236}">
                <a16:creationId xmlns:a16="http://schemas.microsoft.com/office/drawing/2014/main" id="{30AA9C72-5A5C-42B0-9A29-E2FE1491B0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733" y="5786224"/>
            <a:ext cx="637712" cy="636773"/>
          </a:xfrm>
          <a:prstGeom prst="rect">
            <a:avLst/>
          </a:prstGeom>
        </p:spPr>
      </p:pic>
      <p:pic>
        <p:nvPicPr>
          <p:cNvPr id="29" name="Image 28">
            <a:extLst>
              <a:ext uri="{FF2B5EF4-FFF2-40B4-BE49-F238E27FC236}">
                <a16:creationId xmlns:a16="http://schemas.microsoft.com/office/drawing/2014/main" id="{FB1E6676-3D29-4BDB-8070-F3BF86295A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209" t="8661" r="10385" b="8819"/>
          <a:stretch/>
        </p:blipFill>
        <p:spPr>
          <a:xfrm>
            <a:off x="4523685" y="5793844"/>
            <a:ext cx="610647" cy="616252"/>
          </a:xfrm>
          <a:prstGeom prst="rect">
            <a:avLst/>
          </a:prstGeom>
        </p:spPr>
      </p:pic>
      <p:sp>
        <p:nvSpPr>
          <p:cNvPr id="3" name="TextBox 2">
            <a:extLst>
              <a:ext uri="{FF2B5EF4-FFF2-40B4-BE49-F238E27FC236}">
                <a16:creationId xmlns:a16="http://schemas.microsoft.com/office/drawing/2014/main" id="{89C55B8E-9689-C8F6-FAF5-B4BE0246805E}"/>
              </a:ext>
            </a:extLst>
          </p:cNvPr>
          <p:cNvSpPr txBox="1"/>
          <p:nvPr/>
        </p:nvSpPr>
        <p:spPr>
          <a:xfrm>
            <a:off x="485191" y="993487"/>
            <a:ext cx="10170367" cy="5620962"/>
          </a:xfrm>
          <a:prstGeom prst="rect">
            <a:avLst/>
          </a:prstGeom>
          <a:noFill/>
        </p:spPr>
        <p:txBody>
          <a:bodyPr wrap="square">
            <a:spAutoFit/>
          </a:bodyPr>
          <a:lstStyle/>
          <a:p>
            <a:pPr marL="342900" lvl="0" indent="-342900">
              <a:lnSpc>
                <a:spcPct val="150000"/>
              </a:lnSpc>
              <a:buFont typeface="Arial" panose="020B0604020202020204" pitchFamily="34" charset="0"/>
              <a:buChar char="•"/>
            </a:pPr>
            <a:r>
              <a:rPr lang="en-US" sz="2400" b="1" i="0" dirty="0">
                <a:solidFill>
                  <a:schemeClr val="accent5"/>
                </a:solidFill>
                <a:effectLst/>
                <a:latin typeface="Arial Nova" panose="020B0504020202020204" pitchFamily="34" charset="0"/>
              </a:rPr>
              <a:t>THEMATIC AREAS</a:t>
            </a:r>
          </a:p>
          <a:p>
            <a:pPr lvl="0">
              <a:lnSpc>
                <a:spcPct val="150000"/>
              </a:lnSpc>
            </a:pPr>
            <a:endParaRPr lang="en-US" b="1" dirty="0">
              <a:solidFill>
                <a:schemeClr val="accent5"/>
              </a:solidFill>
              <a:latin typeface="Arial Nova" panose="020B0504020202020204" pitchFamily="34" charset="0"/>
            </a:endParaRPr>
          </a:p>
          <a:p>
            <a:pPr marL="342900" lvl="0" indent="-342900">
              <a:lnSpc>
                <a:spcPct val="150000"/>
              </a:lnSpc>
              <a:buFont typeface="Arial" panose="020B0604020202020204" pitchFamily="34" charset="0"/>
              <a:buChar char="•"/>
            </a:pPr>
            <a:r>
              <a:rPr lang="en-US" b="1" i="0" dirty="0">
                <a:solidFill>
                  <a:schemeClr val="accent5"/>
                </a:solidFill>
                <a:effectLst/>
                <a:latin typeface="Arial Nova" panose="020B0504020202020204" pitchFamily="34" charset="0"/>
              </a:rPr>
              <a:t>THEMATIC AREA ONE</a:t>
            </a:r>
          </a:p>
          <a:p>
            <a:pPr marL="800100" lvl="1" indent="-342900">
              <a:lnSpc>
                <a:spcPct val="150000"/>
              </a:lnSpc>
              <a:buFont typeface="Arial" panose="020B0604020202020204" pitchFamily="34" charset="0"/>
              <a:buChar char="•"/>
            </a:pPr>
            <a:r>
              <a:rPr lang="en-US" b="1" dirty="0">
                <a:solidFill>
                  <a:schemeClr val="accent5"/>
                </a:solidFill>
                <a:latin typeface="Arial Nova" panose="020B0504020202020204" pitchFamily="34" charset="0"/>
              </a:rPr>
              <a:t>GENDER AND SOCIAL INCLUSION</a:t>
            </a:r>
            <a:endParaRPr lang="en-US" b="1" i="0" dirty="0">
              <a:solidFill>
                <a:schemeClr val="accent5"/>
              </a:solidFill>
              <a:effectLst/>
              <a:latin typeface="Arial Nova" panose="020B0504020202020204" pitchFamily="34" charset="0"/>
            </a:endParaRPr>
          </a:p>
          <a:p>
            <a:pPr marL="342900" lvl="0" indent="-342900">
              <a:lnSpc>
                <a:spcPct val="150000"/>
              </a:lnSpc>
              <a:buFont typeface="Arial" panose="020B0604020202020204" pitchFamily="34" charset="0"/>
              <a:buChar char="•"/>
            </a:pPr>
            <a:endParaRPr lang="en-US" b="1" dirty="0">
              <a:solidFill>
                <a:schemeClr val="accent5"/>
              </a:solidFill>
              <a:latin typeface="Arial Nova" panose="020B0504020202020204" pitchFamily="34" charset="0"/>
            </a:endParaRPr>
          </a:p>
          <a:p>
            <a:pPr marL="342900" lvl="0" indent="-342900">
              <a:lnSpc>
                <a:spcPct val="150000"/>
              </a:lnSpc>
              <a:buFont typeface="Arial" panose="020B0604020202020204" pitchFamily="34" charset="0"/>
              <a:buChar char="•"/>
            </a:pPr>
            <a:r>
              <a:rPr lang="en-US" b="1" i="0" dirty="0">
                <a:solidFill>
                  <a:schemeClr val="accent5"/>
                </a:solidFill>
                <a:effectLst/>
                <a:latin typeface="Arial Nova" panose="020B0504020202020204" pitchFamily="34" charset="0"/>
              </a:rPr>
              <a:t>THEMATIC AREA TWO</a:t>
            </a:r>
          </a:p>
          <a:p>
            <a:pPr marL="800100" lvl="1" indent="-342900">
              <a:lnSpc>
                <a:spcPct val="150000"/>
              </a:lnSpc>
              <a:buFont typeface="Arial" panose="020B0604020202020204" pitchFamily="34" charset="0"/>
              <a:buChar char="•"/>
            </a:pPr>
            <a:r>
              <a:rPr lang="en-US" b="1" dirty="0">
                <a:solidFill>
                  <a:schemeClr val="accent5"/>
                </a:solidFill>
                <a:latin typeface="Arial Nova" panose="020B0504020202020204" pitchFamily="34" charset="0"/>
              </a:rPr>
              <a:t>GOVERNANCE</a:t>
            </a:r>
            <a:endParaRPr lang="en-US" b="1" i="0" dirty="0">
              <a:solidFill>
                <a:schemeClr val="accent5"/>
              </a:solidFill>
              <a:effectLst/>
              <a:latin typeface="Arial Nova" panose="020B0504020202020204" pitchFamily="34" charset="0"/>
            </a:endParaRPr>
          </a:p>
          <a:p>
            <a:pPr marL="342900" lvl="0" indent="-342900">
              <a:lnSpc>
                <a:spcPct val="150000"/>
              </a:lnSpc>
              <a:buFont typeface="Arial" panose="020B0604020202020204" pitchFamily="34" charset="0"/>
              <a:buChar char="•"/>
            </a:pPr>
            <a:endParaRPr lang="en-US" b="1" dirty="0">
              <a:solidFill>
                <a:schemeClr val="accent5"/>
              </a:solidFill>
              <a:latin typeface="Arial Nova" panose="020B0504020202020204" pitchFamily="34" charset="0"/>
            </a:endParaRPr>
          </a:p>
          <a:p>
            <a:pPr marL="342900" lvl="0" indent="-342900">
              <a:lnSpc>
                <a:spcPct val="150000"/>
              </a:lnSpc>
              <a:buFont typeface="Arial" panose="020B0604020202020204" pitchFamily="34" charset="0"/>
              <a:buChar char="•"/>
            </a:pPr>
            <a:r>
              <a:rPr lang="en-US" b="1" i="0" dirty="0">
                <a:solidFill>
                  <a:schemeClr val="accent5"/>
                </a:solidFill>
                <a:effectLst/>
                <a:latin typeface="Arial Nova" panose="020B0504020202020204" pitchFamily="34" charset="0"/>
              </a:rPr>
              <a:t>THEMATIC AREA THREE</a:t>
            </a:r>
          </a:p>
          <a:p>
            <a:pPr marL="342900" lvl="0" indent="-342900">
              <a:lnSpc>
                <a:spcPct val="150000"/>
              </a:lnSpc>
              <a:buFont typeface="Arial" panose="020B0604020202020204" pitchFamily="34" charset="0"/>
              <a:buChar char="•"/>
            </a:pPr>
            <a:r>
              <a:rPr lang="en-US" b="1" dirty="0">
                <a:solidFill>
                  <a:schemeClr val="accent5"/>
                </a:solidFill>
                <a:latin typeface="Arial Nova" panose="020B0504020202020204" pitchFamily="34" charset="0"/>
              </a:rPr>
              <a:t>DEVELOP STANDARDIZD TRAINING MODULES IN THE VARIOUS THEMATIC AREAS</a:t>
            </a:r>
            <a:endParaRPr lang="en-US" b="1" i="0" dirty="0">
              <a:solidFill>
                <a:schemeClr val="accent5"/>
              </a:solidFill>
              <a:effectLst/>
              <a:latin typeface="Arial Nova" panose="020B0504020202020204" pitchFamily="34" charset="0"/>
            </a:endParaRPr>
          </a:p>
          <a:p>
            <a:pPr marL="800100" lvl="1" indent="-342900">
              <a:lnSpc>
                <a:spcPct val="150000"/>
              </a:lnSpc>
              <a:buFont typeface="Arial" panose="020B0604020202020204" pitchFamily="34" charset="0"/>
              <a:buChar char="•"/>
            </a:pPr>
            <a:endParaRPr lang="en-US" b="1" i="0" dirty="0">
              <a:solidFill>
                <a:schemeClr val="accent5"/>
              </a:solidFill>
              <a:effectLst/>
              <a:latin typeface="Arial Nova" panose="020B0504020202020204" pitchFamily="34" charset="0"/>
            </a:endParaRPr>
          </a:p>
          <a:p>
            <a:pPr marL="800100" lvl="1" indent="-342900">
              <a:lnSpc>
                <a:spcPct val="150000"/>
              </a:lnSpc>
              <a:buFont typeface="Arial" panose="020B0604020202020204" pitchFamily="34" charset="0"/>
              <a:buChar char="•"/>
            </a:pPr>
            <a:endParaRPr lang="en-US" b="1" i="0" dirty="0">
              <a:solidFill>
                <a:schemeClr val="accent5"/>
              </a:solidFill>
              <a:effectLst/>
              <a:latin typeface="Arial Nova" panose="020B0504020202020204" pitchFamily="34" charset="0"/>
            </a:endParaRPr>
          </a:p>
          <a:p>
            <a:pPr lvl="0">
              <a:lnSpc>
                <a:spcPct val="150000"/>
              </a:lnSpc>
            </a:pPr>
            <a:endParaRPr lang="en-US" sz="2000" b="1" dirty="0">
              <a:solidFill>
                <a:schemeClr val="accent5"/>
              </a:solidFill>
              <a:latin typeface="Arial Nova" panose="020B0504020202020204" pitchFamily="34" charset="0"/>
            </a:endParaRPr>
          </a:p>
        </p:txBody>
      </p:sp>
    </p:spTree>
    <p:extLst>
      <p:ext uri="{BB962C8B-B14F-4D97-AF65-F5344CB8AC3E}">
        <p14:creationId xmlns:p14="http://schemas.microsoft.com/office/powerpoint/2010/main" val="4130348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39838"/>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223756" y="244339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800" b="1" spc="70" dirty="0">
              <a:effectLst>
                <a:outerShdw blurRad="50800" dist="38100" dir="2700000" algn="tl" rotWithShape="0">
                  <a:srgbClr val="000000">
                    <a:alpha val="22000"/>
                  </a:srgbClr>
                </a:outerShdw>
              </a:effectLst>
              <a:latin typeface="Helvetica 65 Medium" pitchFamily="34"/>
              <a:cs typeface="Calibri" pitchFamily="34"/>
            </a:endParaRPr>
          </a:p>
        </p:txBody>
      </p:sp>
      <p:pic>
        <p:nvPicPr>
          <p:cNvPr id="12" name="Image 11">
            <a:extLst>
              <a:ext uri="{FF2B5EF4-FFF2-40B4-BE49-F238E27FC236}">
                <a16:creationId xmlns:a16="http://schemas.microsoft.com/office/drawing/2014/main" id="{49380D41-011C-4433-9837-3C1ECCD1A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 y="0"/>
            <a:ext cx="12199111" cy="412377"/>
          </a:xfrm>
          <a:prstGeom prst="rect">
            <a:avLst/>
          </a:prstGeom>
        </p:spPr>
      </p:pic>
      <p:pic>
        <p:nvPicPr>
          <p:cNvPr id="18" name="Image 17">
            <a:extLst>
              <a:ext uri="{FF2B5EF4-FFF2-40B4-BE49-F238E27FC236}">
                <a16:creationId xmlns:a16="http://schemas.microsoft.com/office/drawing/2014/main" id="{88FABEB7-62B9-40B7-82E2-433683C9A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111" y="6473457"/>
            <a:ext cx="12199112" cy="412377"/>
          </a:xfrm>
          <a:prstGeom prst="rect">
            <a:avLst/>
          </a:prstGeom>
        </p:spPr>
      </p:pic>
      <p:pic>
        <p:nvPicPr>
          <p:cNvPr id="17" name="Image 16">
            <a:extLst>
              <a:ext uri="{FF2B5EF4-FFF2-40B4-BE49-F238E27FC236}">
                <a16:creationId xmlns:a16="http://schemas.microsoft.com/office/drawing/2014/main" id="{AB1B4905-512A-4F13-9335-35AE94E9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660" y="5509411"/>
            <a:ext cx="806672" cy="1144477"/>
          </a:xfrm>
          <a:prstGeom prst="rect">
            <a:avLst/>
          </a:prstGeom>
        </p:spPr>
      </p:pic>
      <p:sp>
        <p:nvSpPr>
          <p:cNvPr id="21" name="Titre 1">
            <a:extLst>
              <a:ext uri="{FF2B5EF4-FFF2-40B4-BE49-F238E27FC236}">
                <a16:creationId xmlns:a16="http://schemas.microsoft.com/office/drawing/2014/main" id="{5504EEC7-9A3B-47D1-BD08-2E65A9D858F2}"/>
              </a:ext>
            </a:extLst>
          </p:cNvPr>
          <p:cNvSpPr txBox="1">
            <a:spLocks/>
          </p:cNvSpPr>
          <p:nvPr/>
        </p:nvSpPr>
        <p:spPr>
          <a:xfrm>
            <a:off x="6231571" y="5788154"/>
            <a:ext cx="3351401" cy="664915"/>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900" b="1" dirty="0">
                <a:solidFill>
                  <a:srgbClr val="00B050"/>
                </a:solidFill>
                <a:latin typeface="Segoe UI Semibold" panose="020B0502040204020203" pitchFamily="34" charset="0"/>
                <a:cs typeface="Segoe UI Semibold" panose="020B0502040204020203" pitchFamily="34" charset="0"/>
              </a:rPr>
              <a:t>92es ASSISES</a:t>
            </a:r>
          </a:p>
          <a:p>
            <a:r>
              <a:rPr lang="fr-FR" sz="900" b="1" dirty="0">
                <a:solidFill>
                  <a:srgbClr val="1C99C7"/>
                </a:solidFill>
                <a:latin typeface="Segoe UI Semibold" panose="020B0502040204020203" pitchFamily="34" charset="0"/>
                <a:cs typeface="Segoe UI Semibold" panose="020B0502040204020203" pitchFamily="34" charset="0"/>
              </a:rPr>
              <a:t>du Conseil Scientifique et Technique de l’AAEA</a:t>
            </a:r>
          </a:p>
          <a:p>
            <a:endParaRPr lang="fr-FR" sz="900" b="1" dirty="0">
              <a:solidFill>
                <a:srgbClr val="1C99C7"/>
              </a:solidFill>
              <a:latin typeface="Segoe UI Semibold" panose="020B0502040204020203" pitchFamily="34" charset="0"/>
              <a:cs typeface="Segoe UI Semibold" panose="020B0502040204020203" pitchFamily="34" charset="0"/>
            </a:endParaRPr>
          </a:p>
          <a:p>
            <a:r>
              <a:rPr lang="fr-FR" sz="900" b="1" dirty="0">
                <a:latin typeface="Segoe UI Semibold" panose="020B0502040204020203" pitchFamily="34" charset="0"/>
                <a:cs typeface="Segoe UI Semibold" panose="020B0502040204020203" pitchFamily="34" charset="0"/>
              </a:rPr>
              <a:t>STRATÉGIES DE FINANCEMENT POUR L’ACCÈS UNIVERSEL </a:t>
            </a:r>
          </a:p>
          <a:p>
            <a:r>
              <a:rPr lang="fr-FR" sz="900" b="1" dirty="0">
                <a:latin typeface="Segoe UI Semibold" panose="020B0502040204020203" pitchFamily="34" charset="0"/>
                <a:cs typeface="Segoe UI Semibold" panose="020B0502040204020203" pitchFamily="34" charset="0"/>
              </a:rPr>
              <a:t>À L’EAU POTABLE ET AUX SERVICES D’ASSAINISSEMENT</a:t>
            </a:r>
          </a:p>
        </p:txBody>
      </p:sp>
      <p:pic>
        <p:nvPicPr>
          <p:cNvPr id="22" name="Image 21">
            <a:extLst>
              <a:ext uri="{FF2B5EF4-FFF2-40B4-BE49-F238E27FC236}">
                <a16:creationId xmlns:a16="http://schemas.microsoft.com/office/drawing/2014/main" id="{1946CB34-5764-49F9-9EBA-E9A8D54B8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938" y="5864754"/>
            <a:ext cx="1203075" cy="578110"/>
          </a:xfrm>
          <a:prstGeom prst="rect">
            <a:avLst/>
          </a:prstGeom>
        </p:spPr>
      </p:pic>
      <p:pic>
        <p:nvPicPr>
          <p:cNvPr id="25" name="Image 24">
            <a:extLst>
              <a:ext uri="{FF2B5EF4-FFF2-40B4-BE49-F238E27FC236}">
                <a16:creationId xmlns:a16="http://schemas.microsoft.com/office/drawing/2014/main" id="{FE7AB7EF-6CB1-4863-B614-D8AB41B1F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840" y="5756153"/>
            <a:ext cx="696916" cy="696916"/>
          </a:xfrm>
          <a:prstGeom prst="rect">
            <a:avLst/>
          </a:prstGeom>
        </p:spPr>
      </p:pic>
      <p:pic>
        <p:nvPicPr>
          <p:cNvPr id="27" name="Image 26">
            <a:extLst>
              <a:ext uri="{FF2B5EF4-FFF2-40B4-BE49-F238E27FC236}">
                <a16:creationId xmlns:a16="http://schemas.microsoft.com/office/drawing/2014/main" id="{30AA9C72-5A5C-42B0-9A29-E2FE1491B0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733" y="5786224"/>
            <a:ext cx="637712" cy="636773"/>
          </a:xfrm>
          <a:prstGeom prst="rect">
            <a:avLst/>
          </a:prstGeom>
        </p:spPr>
      </p:pic>
      <p:pic>
        <p:nvPicPr>
          <p:cNvPr id="29" name="Image 28">
            <a:extLst>
              <a:ext uri="{FF2B5EF4-FFF2-40B4-BE49-F238E27FC236}">
                <a16:creationId xmlns:a16="http://schemas.microsoft.com/office/drawing/2014/main" id="{FB1E6676-3D29-4BDB-8070-F3BF86295A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209" t="8661" r="10385" b="8819"/>
          <a:stretch/>
        </p:blipFill>
        <p:spPr>
          <a:xfrm>
            <a:off x="4523685" y="5793844"/>
            <a:ext cx="610647" cy="616252"/>
          </a:xfrm>
          <a:prstGeom prst="rect">
            <a:avLst/>
          </a:prstGeom>
        </p:spPr>
      </p:pic>
      <p:sp>
        <p:nvSpPr>
          <p:cNvPr id="3" name="TextBox 2">
            <a:extLst>
              <a:ext uri="{FF2B5EF4-FFF2-40B4-BE49-F238E27FC236}">
                <a16:creationId xmlns:a16="http://schemas.microsoft.com/office/drawing/2014/main" id="{89C55B8E-9689-C8F6-FAF5-B4BE0246805E}"/>
              </a:ext>
            </a:extLst>
          </p:cNvPr>
          <p:cNvSpPr txBox="1"/>
          <p:nvPr/>
        </p:nvSpPr>
        <p:spPr>
          <a:xfrm>
            <a:off x="688405" y="596062"/>
            <a:ext cx="10170367" cy="3543471"/>
          </a:xfrm>
          <a:prstGeom prst="rect">
            <a:avLst/>
          </a:prstGeom>
          <a:noFill/>
        </p:spPr>
        <p:txBody>
          <a:bodyPr wrap="square">
            <a:spAutoFit/>
          </a:bodyPr>
          <a:lstStyle/>
          <a:p>
            <a:pPr marL="342900" lvl="0" indent="-342900">
              <a:lnSpc>
                <a:spcPct val="150000"/>
              </a:lnSpc>
              <a:buFont typeface="Arial" panose="020B0604020202020204" pitchFamily="34" charset="0"/>
              <a:buChar char="•"/>
            </a:pPr>
            <a:r>
              <a:rPr lang="en-US" sz="2400" b="1" i="0" dirty="0">
                <a:solidFill>
                  <a:schemeClr val="accent5"/>
                </a:solidFill>
                <a:effectLst/>
                <a:latin typeface="Arial Nova" panose="020B0504020202020204" pitchFamily="34" charset="0"/>
              </a:rPr>
              <a:t>THEMATIC AREAS</a:t>
            </a:r>
          </a:p>
          <a:p>
            <a:pPr lvl="0">
              <a:lnSpc>
                <a:spcPct val="150000"/>
              </a:lnSpc>
            </a:pPr>
            <a:endParaRPr lang="en-US" b="1" dirty="0">
              <a:solidFill>
                <a:schemeClr val="accent5"/>
              </a:solidFill>
              <a:latin typeface="Arial Nova" panose="020B0504020202020204" pitchFamily="34" charset="0"/>
            </a:endParaRPr>
          </a:p>
          <a:p>
            <a:pPr marL="342900" lvl="0" indent="-342900">
              <a:lnSpc>
                <a:spcPct val="150000"/>
              </a:lnSpc>
              <a:buFont typeface="Arial" panose="020B0604020202020204" pitchFamily="34" charset="0"/>
              <a:buChar char="•"/>
            </a:pPr>
            <a:r>
              <a:rPr lang="en-US" b="1" i="0" dirty="0">
                <a:solidFill>
                  <a:schemeClr val="accent5"/>
                </a:solidFill>
                <a:effectLst/>
                <a:latin typeface="Arial Nova" panose="020B0504020202020204" pitchFamily="34" charset="0"/>
              </a:rPr>
              <a:t>THEMATIC AREA ONE</a:t>
            </a:r>
          </a:p>
          <a:p>
            <a:pPr marL="800100" lvl="1" indent="-342900">
              <a:lnSpc>
                <a:spcPct val="150000"/>
              </a:lnSpc>
              <a:buFont typeface="Arial" panose="020B0604020202020204" pitchFamily="34" charset="0"/>
              <a:buChar char="•"/>
            </a:pPr>
            <a:r>
              <a:rPr lang="en-US" b="1" dirty="0">
                <a:solidFill>
                  <a:schemeClr val="accent5"/>
                </a:solidFill>
                <a:latin typeface="Arial Nova" panose="020B0504020202020204" pitchFamily="34" charset="0"/>
              </a:rPr>
              <a:t>GENDER AND SOCIAL INCLUSION</a:t>
            </a:r>
            <a:endParaRPr lang="en-US" b="1" i="0" dirty="0">
              <a:solidFill>
                <a:schemeClr val="accent5"/>
              </a:solidFill>
              <a:effectLst/>
              <a:latin typeface="Arial Nova" panose="020B0504020202020204" pitchFamily="34" charset="0"/>
            </a:endParaRPr>
          </a:p>
          <a:p>
            <a:pPr marL="342900" lvl="0" indent="-342900">
              <a:lnSpc>
                <a:spcPct val="150000"/>
              </a:lnSpc>
              <a:buFont typeface="Arial" panose="020B0604020202020204" pitchFamily="34" charset="0"/>
              <a:buChar char="•"/>
            </a:pPr>
            <a:endParaRPr lang="en-US" b="1" dirty="0">
              <a:solidFill>
                <a:schemeClr val="accent5"/>
              </a:solidFill>
              <a:latin typeface="Arial Nova" panose="020B0504020202020204" pitchFamily="34" charset="0"/>
            </a:endParaRPr>
          </a:p>
          <a:p>
            <a:pPr marL="800100" lvl="1" indent="-342900">
              <a:lnSpc>
                <a:spcPct val="150000"/>
              </a:lnSpc>
              <a:buFont typeface="Arial" panose="020B0604020202020204" pitchFamily="34" charset="0"/>
              <a:buChar char="•"/>
            </a:pPr>
            <a:endParaRPr lang="en-US" b="1" i="0" dirty="0">
              <a:solidFill>
                <a:schemeClr val="accent5"/>
              </a:solidFill>
              <a:effectLst/>
              <a:latin typeface="Arial Nova" panose="020B0504020202020204" pitchFamily="34" charset="0"/>
            </a:endParaRPr>
          </a:p>
          <a:p>
            <a:pPr marL="800100" lvl="1" indent="-342900">
              <a:lnSpc>
                <a:spcPct val="150000"/>
              </a:lnSpc>
              <a:buFont typeface="Arial" panose="020B0604020202020204" pitchFamily="34" charset="0"/>
              <a:buChar char="•"/>
            </a:pPr>
            <a:endParaRPr lang="en-US" b="1" i="0" dirty="0">
              <a:solidFill>
                <a:schemeClr val="accent5"/>
              </a:solidFill>
              <a:effectLst/>
              <a:latin typeface="Arial Nova" panose="020B0504020202020204" pitchFamily="34" charset="0"/>
            </a:endParaRPr>
          </a:p>
          <a:p>
            <a:pPr lvl="0">
              <a:lnSpc>
                <a:spcPct val="150000"/>
              </a:lnSpc>
            </a:pPr>
            <a:endParaRPr lang="en-US" sz="2000" b="1" dirty="0">
              <a:solidFill>
                <a:schemeClr val="accent5"/>
              </a:solidFill>
              <a:latin typeface="Arial Nova" panose="020B0504020202020204" pitchFamily="34" charset="0"/>
            </a:endParaRPr>
          </a:p>
        </p:txBody>
      </p:sp>
    </p:spTree>
    <p:extLst>
      <p:ext uri="{BB962C8B-B14F-4D97-AF65-F5344CB8AC3E}">
        <p14:creationId xmlns:p14="http://schemas.microsoft.com/office/powerpoint/2010/main" val="2660859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832E2A-A6B3-4AA7-5519-AC9EC79C38F9}"/>
              </a:ext>
            </a:extLst>
          </p:cNvPr>
          <p:cNvSpPr/>
          <p:nvPr/>
        </p:nvSpPr>
        <p:spPr>
          <a:xfrm>
            <a:off x="-7111" y="5939838"/>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832207" y="1359538"/>
            <a:ext cx="7490700" cy="443430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nSpc>
                <a:spcPct val="150000"/>
              </a:lnSpc>
              <a:buFont typeface="+mj-lt"/>
              <a:buAutoNum type="arabicPeriod"/>
            </a:pPr>
            <a:r>
              <a:rPr lang="en-GB"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rPr>
              <a:t>Identify emerging gender issues within the sector in Africa.</a:t>
            </a:r>
            <a:endParaRPr lang="en-GH"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endParaRPr>
          </a:p>
          <a:p>
            <a:pPr marL="342900" lvl="0" indent="-342900">
              <a:lnSpc>
                <a:spcPct val="150000"/>
              </a:lnSpc>
              <a:buFont typeface="+mj-lt"/>
              <a:buAutoNum type="arabicPeriod"/>
            </a:pPr>
            <a:r>
              <a:rPr lang="en-GB"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rPr>
              <a:t>Commission research on gender in WASH in Africa</a:t>
            </a:r>
            <a:endParaRPr lang="en-GH"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endParaRPr>
          </a:p>
          <a:p>
            <a:pPr marL="342900" lvl="0" indent="-342900">
              <a:lnSpc>
                <a:spcPct val="150000"/>
              </a:lnSpc>
              <a:buFont typeface="+mj-lt"/>
              <a:buAutoNum type="arabicPeriod"/>
            </a:pPr>
            <a:r>
              <a:rPr lang="en-GB"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rPr>
              <a:t>Collate and disseminate new knowledge on gender in the sector in Africa. </a:t>
            </a:r>
            <a:endParaRPr lang="en-GH"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endParaRPr>
          </a:p>
          <a:p>
            <a:pPr marL="342900" lvl="0" indent="-342900">
              <a:lnSpc>
                <a:spcPct val="150000"/>
              </a:lnSpc>
              <a:buFont typeface="+mj-lt"/>
              <a:buAutoNum type="arabicPeriod"/>
            </a:pPr>
            <a:r>
              <a:rPr lang="en-GB"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rPr>
              <a:t>Develop policy documents and do advocacy in gender mainstreaming.</a:t>
            </a:r>
            <a:endParaRPr lang="en-GH"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endParaRPr>
          </a:p>
          <a:p>
            <a:pPr marL="342900" lvl="0" indent="-342900">
              <a:lnSpc>
                <a:spcPct val="150000"/>
              </a:lnSpc>
              <a:buFont typeface="+mj-lt"/>
              <a:buAutoNum type="arabicPeriod"/>
            </a:pPr>
            <a:r>
              <a:rPr lang="en-GB"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rPr>
              <a:t>Organise conferences and facilitate knowledge sharing on gender mainstreaming in WASH in Africa</a:t>
            </a:r>
            <a:endParaRPr lang="en-GH" sz="1800" b="1" kern="100" dirty="0">
              <a:solidFill>
                <a:schemeClr val="accent5"/>
              </a:solidFill>
              <a:latin typeface="Arial Nova" panose="020B0504020202020204" pitchFamily="34" charset="0"/>
              <a:ea typeface="Calibri" panose="020F0502020204030204" pitchFamily="34" charset="0"/>
              <a:cs typeface="Arial" panose="020B0604020202020204" pitchFamily="34" charset="0"/>
            </a:endParaRPr>
          </a:p>
          <a:p>
            <a:pPr marL="342900" lvl="0" indent="-342900">
              <a:lnSpc>
                <a:spcPct val="150000"/>
              </a:lnSpc>
              <a:buFont typeface="+mj-lt"/>
              <a:buAutoNum type="arabicPeriod"/>
            </a:pPr>
            <a:r>
              <a:rPr lang="en-GB" sz="1800" b="1" dirty="0">
                <a:solidFill>
                  <a:schemeClr val="accent5"/>
                </a:solidFill>
                <a:effectLst/>
                <a:latin typeface="Arial Nova" panose="020B0504020202020204" pitchFamily="34" charset="0"/>
                <a:ea typeface="Calibri" panose="020F0502020204030204" pitchFamily="34" charset="0"/>
                <a:cs typeface="Arial" panose="020B0604020202020204" pitchFamily="34" charset="0"/>
              </a:rPr>
              <a:t>Facilitate the mainstreaming of gender in all AFWASA’s specialist groups</a:t>
            </a:r>
            <a:r>
              <a:rPr lang="en-GH" sz="1800" b="1" dirty="0">
                <a:solidFill>
                  <a:schemeClr val="accent5"/>
                </a:solidFill>
                <a:latin typeface="Arial Nova" panose="020B0504020202020204" pitchFamily="34" charset="0"/>
                <a:ea typeface="Calibri" panose="020F0502020204030204" pitchFamily="34" charset="0"/>
                <a:cs typeface="Arial" panose="020B0604020202020204" pitchFamily="34" charset="0"/>
              </a:rPr>
              <a:t>, </a:t>
            </a:r>
            <a:r>
              <a:rPr lang="en-GH" sz="1800" b="1" dirty="0">
                <a:solidFill>
                  <a:schemeClr val="accent5"/>
                </a:solidFill>
                <a:effectLst/>
                <a:latin typeface="Arial Nova" panose="020B0504020202020204" pitchFamily="34" charset="0"/>
                <a:cs typeface="Arial" panose="020B0604020202020204" pitchFamily="34" charset="0"/>
              </a:rPr>
              <a:t>policies, structures and programmes</a:t>
            </a:r>
          </a:p>
          <a:p>
            <a:pPr marL="342900" lvl="0" indent="-342900">
              <a:lnSpc>
                <a:spcPct val="150000"/>
              </a:lnSpc>
              <a:buFont typeface="+mj-lt"/>
              <a:buAutoNum type="arabicPeriod"/>
            </a:pPr>
            <a:r>
              <a:rPr lang="en-GH" sz="1800" b="1" dirty="0">
                <a:solidFill>
                  <a:schemeClr val="accent5"/>
                </a:solidFill>
                <a:latin typeface="Arial Nova" panose="020B0504020202020204" pitchFamily="34" charset="0"/>
                <a:cs typeface="Arial" panose="020B0604020202020204" pitchFamily="34" charset="0"/>
              </a:rPr>
              <a:t>Create the right conditions an</a:t>
            </a:r>
            <a:r>
              <a:rPr lang="en-US" sz="1800" b="1" dirty="0">
                <a:solidFill>
                  <a:schemeClr val="accent5"/>
                </a:solidFill>
                <a:latin typeface="Arial Nova" panose="020B0504020202020204" pitchFamily="34" charset="0"/>
                <a:cs typeface="Arial" panose="020B0604020202020204" pitchFamily="34" charset="0"/>
              </a:rPr>
              <a:t>d</a:t>
            </a:r>
            <a:r>
              <a:rPr lang="en-GH" sz="1800" b="1" dirty="0">
                <a:solidFill>
                  <a:schemeClr val="accent5"/>
                </a:solidFill>
                <a:latin typeface="Arial Nova" panose="020B0504020202020204" pitchFamily="34" charset="0"/>
                <a:cs typeface="Arial" panose="020B0604020202020204" pitchFamily="34" charset="0"/>
              </a:rPr>
              <a:t> environment for women’s empowerm</a:t>
            </a:r>
            <a:r>
              <a:rPr lang="en-US" sz="1800" b="1" dirty="0">
                <a:solidFill>
                  <a:schemeClr val="accent5"/>
                </a:solidFill>
                <a:latin typeface="Arial Nova" panose="020B0504020202020204" pitchFamily="34" charset="0"/>
                <a:cs typeface="Arial" panose="020B0604020202020204" pitchFamily="34" charset="0"/>
              </a:rPr>
              <a:t>e</a:t>
            </a:r>
            <a:r>
              <a:rPr lang="en-GH" sz="1800" b="1" dirty="0">
                <a:solidFill>
                  <a:schemeClr val="accent5"/>
                </a:solidFill>
                <a:latin typeface="Arial Nova" panose="020B0504020202020204" pitchFamily="34" charset="0"/>
                <a:cs typeface="Arial" panose="020B0604020202020204" pitchFamily="34" charset="0"/>
              </a:rPr>
              <a:t>nt in the sector</a:t>
            </a:r>
          </a:p>
          <a:p>
            <a:pPr marL="342900" lvl="0" indent="-342900">
              <a:lnSpc>
                <a:spcPct val="115000"/>
              </a:lnSpc>
              <a:buFont typeface="+mj-lt"/>
              <a:buAutoNum type="arabicPeriod"/>
            </a:pPr>
            <a:endParaRPr lang="en-GH" sz="2000" dirty="0">
              <a:effectLst/>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49380D41-011C-4433-9837-3C1ECCD1A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 y="0"/>
            <a:ext cx="12199111" cy="412377"/>
          </a:xfrm>
          <a:prstGeom prst="rect">
            <a:avLst/>
          </a:prstGeom>
        </p:spPr>
      </p:pic>
      <p:pic>
        <p:nvPicPr>
          <p:cNvPr id="18" name="Image 17">
            <a:extLst>
              <a:ext uri="{FF2B5EF4-FFF2-40B4-BE49-F238E27FC236}">
                <a16:creationId xmlns:a16="http://schemas.microsoft.com/office/drawing/2014/main" id="{88FABEB7-62B9-40B7-82E2-433683C9A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111" y="6473457"/>
            <a:ext cx="12199112" cy="412377"/>
          </a:xfrm>
          <a:prstGeom prst="rect">
            <a:avLst/>
          </a:prstGeom>
        </p:spPr>
      </p:pic>
      <p:pic>
        <p:nvPicPr>
          <p:cNvPr id="17" name="Image 16">
            <a:extLst>
              <a:ext uri="{FF2B5EF4-FFF2-40B4-BE49-F238E27FC236}">
                <a16:creationId xmlns:a16="http://schemas.microsoft.com/office/drawing/2014/main" id="{AB1B4905-512A-4F13-9335-35AE94E9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660" y="5509411"/>
            <a:ext cx="806672" cy="1144477"/>
          </a:xfrm>
          <a:prstGeom prst="rect">
            <a:avLst/>
          </a:prstGeom>
        </p:spPr>
      </p:pic>
      <p:sp>
        <p:nvSpPr>
          <p:cNvPr id="21" name="Titre 1">
            <a:extLst>
              <a:ext uri="{FF2B5EF4-FFF2-40B4-BE49-F238E27FC236}">
                <a16:creationId xmlns:a16="http://schemas.microsoft.com/office/drawing/2014/main" id="{5504EEC7-9A3B-47D1-BD08-2E65A9D858F2}"/>
              </a:ext>
            </a:extLst>
          </p:cNvPr>
          <p:cNvSpPr txBox="1">
            <a:spLocks/>
          </p:cNvSpPr>
          <p:nvPr/>
        </p:nvSpPr>
        <p:spPr>
          <a:xfrm>
            <a:off x="6231571" y="5788154"/>
            <a:ext cx="3351401" cy="664915"/>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900" b="1" dirty="0">
                <a:solidFill>
                  <a:srgbClr val="00B050"/>
                </a:solidFill>
                <a:latin typeface="Segoe UI Semibold" panose="020B0502040204020203" pitchFamily="34" charset="0"/>
                <a:cs typeface="Segoe UI Semibold" panose="020B0502040204020203" pitchFamily="34" charset="0"/>
              </a:rPr>
              <a:t>92es ASSISES</a:t>
            </a:r>
          </a:p>
          <a:p>
            <a:r>
              <a:rPr lang="fr-FR" sz="900" b="1" dirty="0">
                <a:solidFill>
                  <a:srgbClr val="1C99C7"/>
                </a:solidFill>
                <a:latin typeface="Segoe UI Semibold" panose="020B0502040204020203" pitchFamily="34" charset="0"/>
                <a:cs typeface="Segoe UI Semibold" panose="020B0502040204020203" pitchFamily="34" charset="0"/>
              </a:rPr>
              <a:t>du Conseil Scientifique et Technique de l’AAEA</a:t>
            </a:r>
          </a:p>
          <a:p>
            <a:endParaRPr lang="fr-FR" sz="900" b="1" dirty="0">
              <a:solidFill>
                <a:srgbClr val="1C99C7"/>
              </a:solidFill>
              <a:latin typeface="Segoe UI Semibold" panose="020B0502040204020203" pitchFamily="34" charset="0"/>
              <a:cs typeface="Segoe UI Semibold" panose="020B0502040204020203" pitchFamily="34" charset="0"/>
            </a:endParaRPr>
          </a:p>
          <a:p>
            <a:r>
              <a:rPr lang="fr-FR" sz="900" b="1" dirty="0">
                <a:latin typeface="Segoe UI Semibold" panose="020B0502040204020203" pitchFamily="34" charset="0"/>
                <a:cs typeface="Segoe UI Semibold" panose="020B0502040204020203" pitchFamily="34" charset="0"/>
              </a:rPr>
              <a:t>STRATÉGIES DE FINANCEMENT POUR L’ACCÈS UNIVERSEL </a:t>
            </a:r>
          </a:p>
          <a:p>
            <a:r>
              <a:rPr lang="fr-FR" sz="900" b="1" dirty="0">
                <a:latin typeface="Segoe UI Semibold" panose="020B0502040204020203" pitchFamily="34" charset="0"/>
                <a:cs typeface="Segoe UI Semibold" panose="020B0502040204020203" pitchFamily="34" charset="0"/>
              </a:rPr>
              <a:t>À L’EAU POTABLE ET AUX SERVICES D’ASSAINISSEMENT</a:t>
            </a:r>
          </a:p>
        </p:txBody>
      </p:sp>
      <p:pic>
        <p:nvPicPr>
          <p:cNvPr id="22" name="Image 21">
            <a:extLst>
              <a:ext uri="{FF2B5EF4-FFF2-40B4-BE49-F238E27FC236}">
                <a16:creationId xmlns:a16="http://schemas.microsoft.com/office/drawing/2014/main" id="{1946CB34-5764-49F9-9EBA-E9A8D54B8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938" y="5864754"/>
            <a:ext cx="1203075" cy="578110"/>
          </a:xfrm>
          <a:prstGeom prst="rect">
            <a:avLst/>
          </a:prstGeom>
        </p:spPr>
      </p:pic>
      <p:pic>
        <p:nvPicPr>
          <p:cNvPr id="25" name="Image 24">
            <a:extLst>
              <a:ext uri="{FF2B5EF4-FFF2-40B4-BE49-F238E27FC236}">
                <a16:creationId xmlns:a16="http://schemas.microsoft.com/office/drawing/2014/main" id="{FE7AB7EF-6CB1-4863-B614-D8AB41B1F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840" y="5756153"/>
            <a:ext cx="696916" cy="696916"/>
          </a:xfrm>
          <a:prstGeom prst="rect">
            <a:avLst/>
          </a:prstGeom>
        </p:spPr>
      </p:pic>
      <p:pic>
        <p:nvPicPr>
          <p:cNvPr id="27" name="Image 26">
            <a:extLst>
              <a:ext uri="{FF2B5EF4-FFF2-40B4-BE49-F238E27FC236}">
                <a16:creationId xmlns:a16="http://schemas.microsoft.com/office/drawing/2014/main" id="{30AA9C72-5A5C-42B0-9A29-E2FE1491B0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733" y="5786224"/>
            <a:ext cx="637712" cy="636773"/>
          </a:xfrm>
          <a:prstGeom prst="rect">
            <a:avLst/>
          </a:prstGeom>
        </p:spPr>
      </p:pic>
      <p:pic>
        <p:nvPicPr>
          <p:cNvPr id="29" name="Image 28">
            <a:extLst>
              <a:ext uri="{FF2B5EF4-FFF2-40B4-BE49-F238E27FC236}">
                <a16:creationId xmlns:a16="http://schemas.microsoft.com/office/drawing/2014/main" id="{FB1E6676-3D29-4BDB-8070-F3BF86295A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209" t="8661" r="10385" b="8819"/>
          <a:stretch/>
        </p:blipFill>
        <p:spPr>
          <a:xfrm>
            <a:off x="4523685" y="5793844"/>
            <a:ext cx="610647" cy="616252"/>
          </a:xfrm>
          <a:prstGeom prst="rect">
            <a:avLst/>
          </a:prstGeom>
        </p:spPr>
      </p:pic>
      <p:sp>
        <p:nvSpPr>
          <p:cNvPr id="3" name="TextBox 2">
            <a:extLst>
              <a:ext uri="{FF2B5EF4-FFF2-40B4-BE49-F238E27FC236}">
                <a16:creationId xmlns:a16="http://schemas.microsoft.com/office/drawing/2014/main" id="{116C7E84-FD03-1DC3-8C87-EDD2BF4F731B}"/>
              </a:ext>
            </a:extLst>
          </p:cNvPr>
          <p:cNvSpPr txBox="1"/>
          <p:nvPr/>
        </p:nvSpPr>
        <p:spPr>
          <a:xfrm>
            <a:off x="832206" y="450364"/>
            <a:ext cx="10346077" cy="461665"/>
          </a:xfrm>
          <a:prstGeom prst="rect">
            <a:avLst/>
          </a:prstGeom>
          <a:noFill/>
        </p:spPr>
        <p:txBody>
          <a:bodyPr wrap="square">
            <a:spAutoFit/>
          </a:bodyPr>
          <a:lstStyle/>
          <a:p>
            <a:r>
              <a:rPr lang="en-GB" sz="2400" b="1" kern="100" dirty="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Gender and Social Inclusion</a:t>
            </a:r>
            <a:endParaRPr lang="en-GH"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Close up shot red darts arrows in the target  of dartboard center on dark blue sky background. Business target or goal success and winner concept. Close up shot red darts arrows in the target  of dartboard center on dark blue sky background. Business target or goal success and winner concept. objectives stock pictures, royalty-free photos &amp; images">
            <a:extLst>
              <a:ext uri="{FF2B5EF4-FFF2-40B4-BE49-F238E27FC236}">
                <a16:creationId xmlns:a16="http://schemas.microsoft.com/office/drawing/2014/main" id="{D1F0E4A2-2DD0-132C-723D-37D70FBE400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6664"/>
          <a:stretch/>
        </p:blipFill>
        <p:spPr bwMode="auto">
          <a:xfrm>
            <a:off x="8436938" y="1649866"/>
            <a:ext cx="3704666" cy="3342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242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832E2A-A6B3-4AA7-5519-AC9EC79C38F9}"/>
              </a:ext>
            </a:extLst>
          </p:cNvPr>
          <p:cNvSpPr/>
          <p:nvPr/>
        </p:nvSpPr>
        <p:spPr>
          <a:xfrm>
            <a:off x="-7111" y="5939838"/>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802461" y="1011713"/>
            <a:ext cx="7448765" cy="494553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nSpc>
                <a:spcPct val="115000"/>
              </a:lnSpc>
              <a:buFont typeface="+mj-lt"/>
              <a:buAutoNum type="arabicPeriod"/>
            </a:pPr>
            <a:endParaRPr lang="en-US" sz="20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buFont typeface="Arial" panose="020B0604020202020204" pitchFamily="34" charset="0"/>
              <a:buChar char="•"/>
            </a:pPr>
            <a:r>
              <a:rPr lang="en-US" sz="1800" b="1" kern="100" dirty="0">
                <a:solidFill>
                  <a:schemeClr val="accent5"/>
                </a:solidFill>
                <a:effectLst/>
                <a:latin typeface="Arial Nova" panose="020B0504020202020204" pitchFamily="34" charset="0"/>
                <a:ea typeface="Calibri" panose="020F0502020204030204" pitchFamily="34" charset="0"/>
                <a:cs typeface="Arial" panose="020B0604020202020204" pitchFamily="34" charset="0"/>
              </a:rPr>
              <a:t>Training for the SG1 members on Gender Mainstreaming – this could include all gender focal persons and gender committees</a:t>
            </a:r>
            <a:endParaRPr lang="en-US" sz="1800" b="1" kern="100" dirty="0">
              <a:solidFill>
                <a:schemeClr val="accent5"/>
              </a:solidFill>
              <a:latin typeface="Arial Nova" panose="020B0504020202020204" pitchFamily="34" charset="0"/>
              <a:ea typeface="Calibri" panose="020F0502020204030204" pitchFamily="34" charset="0"/>
              <a:cs typeface="Arial" panose="020B0604020202020204" pitchFamily="34" charset="0"/>
            </a:endParaRPr>
          </a:p>
          <a:p>
            <a:pPr marL="342900" lvl="0" indent="-342900">
              <a:lnSpc>
                <a:spcPct val="150000"/>
              </a:lnSpc>
              <a:buFont typeface="Arial" panose="020B0604020202020204" pitchFamily="34" charset="0"/>
              <a:buChar char="•"/>
            </a:pPr>
            <a:r>
              <a:rPr lang="en-US" sz="1800" b="1" kern="100" dirty="0">
                <a:solidFill>
                  <a:schemeClr val="accent5"/>
                </a:solidFill>
                <a:latin typeface="Arial Nova" panose="020B0504020202020204" pitchFamily="34" charset="0"/>
                <a:ea typeface="Calibri" panose="020F0502020204030204" pitchFamily="34" charset="0"/>
                <a:cs typeface="Arial" panose="020B0604020202020204" pitchFamily="34" charset="0"/>
              </a:rPr>
              <a:t>Policy Advocacy – Develop a policy paper on gender budgeting – for all member utilities/organizations to allocate funds in their budgets for gender activities</a:t>
            </a:r>
          </a:p>
          <a:p>
            <a:pPr marL="342900" lvl="0" indent="-342900">
              <a:lnSpc>
                <a:spcPct val="150000"/>
              </a:lnSpc>
              <a:buFont typeface="Arial" panose="020B0604020202020204" pitchFamily="34" charset="0"/>
              <a:buChar char="•"/>
            </a:pPr>
            <a:r>
              <a:rPr lang="en-US" sz="1800" b="1" kern="100" dirty="0">
                <a:solidFill>
                  <a:schemeClr val="accent5"/>
                </a:solidFill>
                <a:latin typeface="Arial Nova" panose="020B0504020202020204" pitchFamily="34" charset="0"/>
                <a:ea typeface="Calibri" panose="020F0502020204030204" pitchFamily="34" charset="0"/>
                <a:cs typeface="Arial" panose="020B0604020202020204" pitchFamily="34" charset="0"/>
              </a:rPr>
              <a:t>Organize leadership training for women in the sector to boost their confidence to take up leadership responsibilities</a:t>
            </a:r>
          </a:p>
          <a:p>
            <a:pPr marL="342900" lvl="0" indent="-342900">
              <a:lnSpc>
                <a:spcPct val="150000"/>
              </a:lnSpc>
              <a:buFont typeface="Arial" panose="020B0604020202020204" pitchFamily="34" charset="0"/>
              <a:buChar char="•"/>
            </a:pPr>
            <a:r>
              <a:rPr lang="en-US" sz="1800" b="1" kern="100" dirty="0">
                <a:solidFill>
                  <a:schemeClr val="accent5"/>
                </a:solidFill>
                <a:latin typeface="Arial Nova" panose="020B0504020202020204" pitchFamily="34" charset="0"/>
                <a:ea typeface="Calibri" panose="020F0502020204030204" pitchFamily="34" charset="0"/>
                <a:cs typeface="Arial" panose="020B0604020202020204" pitchFamily="34" charset="0"/>
              </a:rPr>
              <a:t>Organize learning and sharing workshops for gender focal persons and gender committees</a:t>
            </a:r>
          </a:p>
          <a:p>
            <a:pPr marL="342900" lvl="0" indent="-342900">
              <a:lnSpc>
                <a:spcPct val="115000"/>
              </a:lnSpc>
              <a:buFont typeface="+mj-lt"/>
              <a:buAutoNum type="arabicPeriod"/>
            </a:pPr>
            <a:endParaRPr lang="en-US" sz="20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mj-lt"/>
              <a:buAutoNum type="arabicPeriod"/>
            </a:pPr>
            <a:endParaRPr lang="fr-FR" sz="2000" b="1" spc="70" dirty="0">
              <a:effectLst>
                <a:outerShdw blurRad="50800" dist="38100" dir="2700000" algn="tl" rotWithShape="0">
                  <a:srgbClr val="000000">
                    <a:alpha val="22000"/>
                  </a:srgbClr>
                </a:outerShdw>
              </a:effectLst>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49380D41-011C-4433-9837-3C1ECCD1A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 y="0"/>
            <a:ext cx="12199111" cy="412377"/>
          </a:xfrm>
          <a:prstGeom prst="rect">
            <a:avLst/>
          </a:prstGeom>
        </p:spPr>
      </p:pic>
      <p:pic>
        <p:nvPicPr>
          <p:cNvPr id="18" name="Image 17">
            <a:extLst>
              <a:ext uri="{FF2B5EF4-FFF2-40B4-BE49-F238E27FC236}">
                <a16:creationId xmlns:a16="http://schemas.microsoft.com/office/drawing/2014/main" id="{88FABEB7-62B9-40B7-82E2-433683C9A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111" y="6473457"/>
            <a:ext cx="12199112" cy="412377"/>
          </a:xfrm>
          <a:prstGeom prst="rect">
            <a:avLst/>
          </a:prstGeom>
        </p:spPr>
      </p:pic>
      <p:pic>
        <p:nvPicPr>
          <p:cNvPr id="17" name="Image 16">
            <a:extLst>
              <a:ext uri="{FF2B5EF4-FFF2-40B4-BE49-F238E27FC236}">
                <a16:creationId xmlns:a16="http://schemas.microsoft.com/office/drawing/2014/main" id="{AB1B4905-512A-4F13-9335-35AE94E9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660" y="5509411"/>
            <a:ext cx="806672" cy="1144477"/>
          </a:xfrm>
          <a:prstGeom prst="rect">
            <a:avLst/>
          </a:prstGeom>
        </p:spPr>
      </p:pic>
      <p:sp>
        <p:nvSpPr>
          <p:cNvPr id="21" name="Titre 1">
            <a:extLst>
              <a:ext uri="{FF2B5EF4-FFF2-40B4-BE49-F238E27FC236}">
                <a16:creationId xmlns:a16="http://schemas.microsoft.com/office/drawing/2014/main" id="{5504EEC7-9A3B-47D1-BD08-2E65A9D858F2}"/>
              </a:ext>
            </a:extLst>
          </p:cNvPr>
          <p:cNvSpPr txBox="1">
            <a:spLocks/>
          </p:cNvSpPr>
          <p:nvPr/>
        </p:nvSpPr>
        <p:spPr>
          <a:xfrm>
            <a:off x="6231571" y="5788154"/>
            <a:ext cx="3351401" cy="664915"/>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900" b="1" dirty="0">
                <a:solidFill>
                  <a:srgbClr val="00B050"/>
                </a:solidFill>
                <a:latin typeface="Segoe UI Semibold" panose="020B0502040204020203" pitchFamily="34" charset="0"/>
                <a:cs typeface="Segoe UI Semibold" panose="020B0502040204020203" pitchFamily="34" charset="0"/>
              </a:rPr>
              <a:t>92es ASSISES</a:t>
            </a:r>
          </a:p>
          <a:p>
            <a:r>
              <a:rPr lang="fr-FR" sz="900" b="1" dirty="0">
                <a:solidFill>
                  <a:srgbClr val="1C99C7"/>
                </a:solidFill>
                <a:latin typeface="Segoe UI Semibold" panose="020B0502040204020203" pitchFamily="34" charset="0"/>
                <a:cs typeface="Segoe UI Semibold" panose="020B0502040204020203" pitchFamily="34" charset="0"/>
              </a:rPr>
              <a:t>du Conseil Scientifique et Technique de l’AAEA</a:t>
            </a:r>
          </a:p>
          <a:p>
            <a:endParaRPr lang="fr-FR" sz="900" b="1" dirty="0">
              <a:solidFill>
                <a:srgbClr val="1C99C7"/>
              </a:solidFill>
              <a:latin typeface="Segoe UI Semibold" panose="020B0502040204020203" pitchFamily="34" charset="0"/>
              <a:cs typeface="Segoe UI Semibold" panose="020B0502040204020203" pitchFamily="34" charset="0"/>
            </a:endParaRPr>
          </a:p>
          <a:p>
            <a:r>
              <a:rPr lang="fr-FR" sz="900" b="1" dirty="0">
                <a:latin typeface="Segoe UI Semibold" panose="020B0502040204020203" pitchFamily="34" charset="0"/>
                <a:cs typeface="Segoe UI Semibold" panose="020B0502040204020203" pitchFamily="34" charset="0"/>
              </a:rPr>
              <a:t>STRATÉGIES DE FINANCEMENT POUR L’ACCÈS UNIVERSEL </a:t>
            </a:r>
          </a:p>
          <a:p>
            <a:r>
              <a:rPr lang="fr-FR" sz="900" b="1" dirty="0">
                <a:latin typeface="Segoe UI Semibold" panose="020B0502040204020203" pitchFamily="34" charset="0"/>
                <a:cs typeface="Segoe UI Semibold" panose="020B0502040204020203" pitchFamily="34" charset="0"/>
              </a:rPr>
              <a:t>À L’EAU POTABLE ET AUX SERVICES D’ASSAINISSEMENT</a:t>
            </a:r>
          </a:p>
        </p:txBody>
      </p:sp>
      <p:pic>
        <p:nvPicPr>
          <p:cNvPr id="22" name="Image 21">
            <a:extLst>
              <a:ext uri="{FF2B5EF4-FFF2-40B4-BE49-F238E27FC236}">
                <a16:creationId xmlns:a16="http://schemas.microsoft.com/office/drawing/2014/main" id="{1946CB34-5764-49F9-9EBA-E9A8D54B8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938" y="5864754"/>
            <a:ext cx="1203075" cy="578110"/>
          </a:xfrm>
          <a:prstGeom prst="rect">
            <a:avLst/>
          </a:prstGeom>
        </p:spPr>
      </p:pic>
      <p:pic>
        <p:nvPicPr>
          <p:cNvPr id="25" name="Image 24">
            <a:extLst>
              <a:ext uri="{FF2B5EF4-FFF2-40B4-BE49-F238E27FC236}">
                <a16:creationId xmlns:a16="http://schemas.microsoft.com/office/drawing/2014/main" id="{FE7AB7EF-6CB1-4863-B614-D8AB41B1F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840" y="5756153"/>
            <a:ext cx="696916" cy="696916"/>
          </a:xfrm>
          <a:prstGeom prst="rect">
            <a:avLst/>
          </a:prstGeom>
        </p:spPr>
      </p:pic>
      <p:pic>
        <p:nvPicPr>
          <p:cNvPr id="27" name="Image 26">
            <a:extLst>
              <a:ext uri="{FF2B5EF4-FFF2-40B4-BE49-F238E27FC236}">
                <a16:creationId xmlns:a16="http://schemas.microsoft.com/office/drawing/2014/main" id="{30AA9C72-5A5C-42B0-9A29-E2FE1491B0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733" y="5786224"/>
            <a:ext cx="637712" cy="636773"/>
          </a:xfrm>
          <a:prstGeom prst="rect">
            <a:avLst/>
          </a:prstGeom>
        </p:spPr>
      </p:pic>
      <p:pic>
        <p:nvPicPr>
          <p:cNvPr id="29" name="Image 28">
            <a:extLst>
              <a:ext uri="{FF2B5EF4-FFF2-40B4-BE49-F238E27FC236}">
                <a16:creationId xmlns:a16="http://schemas.microsoft.com/office/drawing/2014/main" id="{FB1E6676-3D29-4BDB-8070-F3BF86295A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209" t="8661" r="10385" b="8819"/>
          <a:stretch/>
        </p:blipFill>
        <p:spPr>
          <a:xfrm>
            <a:off x="4523685" y="5793844"/>
            <a:ext cx="610647" cy="616252"/>
          </a:xfrm>
          <a:prstGeom prst="rect">
            <a:avLst/>
          </a:prstGeom>
        </p:spPr>
      </p:pic>
      <p:sp>
        <p:nvSpPr>
          <p:cNvPr id="3" name="TextBox 2">
            <a:extLst>
              <a:ext uri="{FF2B5EF4-FFF2-40B4-BE49-F238E27FC236}">
                <a16:creationId xmlns:a16="http://schemas.microsoft.com/office/drawing/2014/main" id="{116C7E84-FD03-1DC3-8C87-EDD2BF4F731B}"/>
              </a:ext>
            </a:extLst>
          </p:cNvPr>
          <p:cNvSpPr txBox="1"/>
          <p:nvPr/>
        </p:nvSpPr>
        <p:spPr>
          <a:xfrm>
            <a:off x="802461" y="470840"/>
            <a:ext cx="10346077" cy="523220"/>
          </a:xfrm>
          <a:prstGeom prst="rect">
            <a:avLst/>
          </a:prstGeom>
          <a:noFill/>
        </p:spPr>
        <p:txBody>
          <a:bodyPr wrap="square">
            <a:spAutoFit/>
          </a:bodyPr>
          <a:lstStyle/>
          <a:p>
            <a:r>
              <a:rPr lang="en-GB" sz="2800" b="1" kern="100" dirty="0">
                <a:solidFill>
                  <a:srgbClr val="4472C4"/>
                </a:solidFill>
                <a:effectLst/>
                <a:latin typeface="Arial Nova" panose="020B0504020202020204" pitchFamily="34" charset="0"/>
                <a:ea typeface="Calibri" panose="020F0502020204030204" pitchFamily="34" charset="0"/>
                <a:cs typeface="Times New Roman" panose="02020603050405020304" pitchFamily="18" charset="0"/>
              </a:rPr>
              <a:t>Capacity Development &amp; Other Activities</a:t>
            </a:r>
            <a:endParaRPr lang="en-GH" sz="2000" kern="100" dirty="0">
              <a:effectLst/>
              <a:latin typeface="Arial Nova" panose="020B0504020202020204" pitchFamily="34" charset="0"/>
              <a:ea typeface="Calibri" panose="020F0502020204030204" pitchFamily="34" charset="0"/>
              <a:cs typeface="Times New Roman" panose="02020603050405020304" pitchFamily="18" charset="0"/>
            </a:endParaRPr>
          </a:p>
        </p:txBody>
      </p:sp>
      <p:pic>
        <p:nvPicPr>
          <p:cNvPr id="3074" name="Picture 2" descr="Capacity Building Stock Illustrations – 1,322 Capacity ...">
            <a:extLst>
              <a:ext uri="{FF2B5EF4-FFF2-40B4-BE49-F238E27FC236}">
                <a16:creationId xmlns:a16="http://schemas.microsoft.com/office/drawing/2014/main" id="{30812E15-28C6-159E-5E1A-2414818091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8921" y="1507203"/>
            <a:ext cx="3236359" cy="2733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72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D2A0E7C2-7458-7674-5E92-D88F3F9A03D0}"/>
              </a:ext>
            </a:extLst>
          </p:cNvPr>
          <p:cNvSpPr>
            <a:spLocks noGrp="1"/>
          </p:cNvSpPr>
          <p:nvPr/>
        </p:nvSpPr>
        <p:spPr>
          <a:xfrm>
            <a:off x="253188" y="-12624"/>
            <a:ext cx="10950219"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br>
              <a:rPr lang="fr-FR" sz="2800" b="1" i="0" u="none" strike="noStrike" kern="1200" cap="none" spc="70" baseline="0" dirty="0">
                <a:solidFill>
                  <a:srgbClr val="FFFFFF"/>
                </a:solidFill>
                <a:effectLst>
                  <a:outerShdw blurRad="50800" dist="38100" dir="2700000" algn="tl" rotWithShape="0">
                    <a:srgbClr val="000000">
                      <a:alpha val="22000"/>
                    </a:srgbClr>
                  </a:outerShdw>
                </a:effectLst>
                <a:uFillTx/>
                <a:latin typeface="Helvetica 65 Medium" pitchFamily="34"/>
                <a:ea typeface="Calibri" pitchFamily="34"/>
                <a:cs typeface="Calibri" pitchFamily="34"/>
              </a:rPr>
            </a:br>
            <a: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t>  </a:t>
            </a:r>
            <a:r>
              <a:rPr lang="fr-FR" sz="2400" b="1" spc="70" dirty="0">
                <a:solidFill>
                  <a:srgbClr val="352882"/>
                </a:solidFill>
                <a:effectLst>
                  <a:outerShdw blurRad="50800" dist="38100" dir="2700000" algn="tl" rotWithShape="0">
                    <a:srgbClr val="000000">
                      <a:alpha val="22000"/>
                    </a:srgbClr>
                  </a:outerShdw>
                </a:effectLst>
                <a:latin typeface="Dax-Bold" pitchFamily="2" charset="0"/>
                <a:cs typeface="Calibri" pitchFamily="34"/>
              </a:rPr>
              <a:t> </a:t>
            </a:r>
            <a:br>
              <a:rPr lang="fr-FR" sz="24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br>
              <a:rPr lang="fr-FR" sz="2400" b="1" dirty="0">
                <a:effectLst/>
                <a:latin typeface="Calibri" panose="020F0502020204030204" pitchFamily="34" charset="0"/>
                <a:ea typeface="MS Gothic" panose="020B0609070205080204" pitchFamily="49" charset="-128"/>
                <a:cs typeface="Times New Roman" panose="02020603050405020304" pitchFamily="18" charset="0"/>
              </a:rPr>
            </a:br>
            <a:br>
              <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rPr>
            </a:br>
            <a:endParaRPr lang="fr-FR" sz="2800" b="1" spc="70" dirty="0">
              <a:solidFill>
                <a:srgbClr val="FFFFFF"/>
              </a:solidFill>
              <a:effectLst>
                <a:outerShdw blurRad="50800" dist="38100" dir="2700000" algn="tl" rotWithShape="0">
                  <a:srgbClr val="000000">
                    <a:alpha val="22000"/>
                  </a:srgbClr>
                </a:outerShdw>
              </a:effectLst>
              <a:latin typeface="Helvetica 65 Medium" pitchFamily="34"/>
              <a:cs typeface="Calibri" pitchFamily="34"/>
            </a:endParaRPr>
          </a:p>
        </p:txBody>
      </p:sp>
      <p:sp>
        <p:nvSpPr>
          <p:cNvPr id="7" name="Rectangle 6">
            <a:extLst>
              <a:ext uri="{FF2B5EF4-FFF2-40B4-BE49-F238E27FC236}">
                <a16:creationId xmlns:a16="http://schemas.microsoft.com/office/drawing/2014/main" id="{8C832E2A-A6B3-4AA7-5519-AC9EC79C38F9}"/>
              </a:ext>
            </a:extLst>
          </p:cNvPr>
          <p:cNvSpPr/>
          <p:nvPr/>
        </p:nvSpPr>
        <p:spPr>
          <a:xfrm>
            <a:off x="-7111" y="5939838"/>
            <a:ext cx="12186412" cy="945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id="{80C266CD-A681-C0C4-6DE2-C2E02B514215}"/>
              </a:ext>
            </a:extLst>
          </p:cNvPr>
          <p:cNvSpPr>
            <a:spLocks noGrp="1"/>
          </p:cNvSpPr>
          <p:nvPr/>
        </p:nvSpPr>
        <p:spPr>
          <a:xfrm>
            <a:off x="4223756" y="2443395"/>
            <a:ext cx="3578317" cy="74843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2800" b="1" spc="70" dirty="0">
              <a:effectLst>
                <a:outerShdw blurRad="50800" dist="38100" dir="2700000" algn="tl" rotWithShape="0">
                  <a:srgbClr val="000000">
                    <a:alpha val="22000"/>
                  </a:srgbClr>
                </a:outerShdw>
              </a:effectLst>
              <a:latin typeface="Helvetica 65 Medium" pitchFamily="34"/>
              <a:cs typeface="Calibri" pitchFamily="34"/>
            </a:endParaRPr>
          </a:p>
        </p:txBody>
      </p:sp>
      <p:pic>
        <p:nvPicPr>
          <p:cNvPr id="12" name="Image 11">
            <a:extLst>
              <a:ext uri="{FF2B5EF4-FFF2-40B4-BE49-F238E27FC236}">
                <a16:creationId xmlns:a16="http://schemas.microsoft.com/office/drawing/2014/main" id="{49380D41-011C-4433-9837-3C1ECCD1A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 y="0"/>
            <a:ext cx="12199111" cy="412377"/>
          </a:xfrm>
          <a:prstGeom prst="rect">
            <a:avLst/>
          </a:prstGeom>
        </p:spPr>
      </p:pic>
      <p:pic>
        <p:nvPicPr>
          <p:cNvPr id="18" name="Image 17">
            <a:extLst>
              <a:ext uri="{FF2B5EF4-FFF2-40B4-BE49-F238E27FC236}">
                <a16:creationId xmlns:a16="http://schemas.microsoft.com/office/drawing/2014/main" id="{88FABEB7-62B9-40B7-82E2-433683C9A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111" y="6473457"/>
            <a:ext cx="12199112" cy="412377"/>
          </a:xfrm>
          <a:prstGeom prst="rect">
            <a:avLst/>
          </a:prstGeom>
        </p:spPr>
      </p:pic>
      <p:pic>
        <p:nvPicPr>
          <p:cNvPr id="17" name="Image 16">
            <a:extLst>
              <a:ext uri="{FF2B5EF4-FFF2-40B4-BE49-F238E27FC236}">
                <a16:creationId xmlns:a16="http://schemas.microsoft.com/office/drawing/2014/main" id="{AB1B4905-512A-4F13-9335-35AE94E9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660" y="5509411"/>
            <a:ext cx="806672" cy="1144477"/>
          </a:xfrm>
          <a:prstGeom prst="rect">
            <a:avLst/>
          </a:prstGeom>
        </p:spPr>
      </p:pic>
      <p:sp>
        <p:nvSpPr>
          <p:cNvPr id="21" name="Titre 1">
            <a:extLst>
              <a:ext uri="{FF2B5EF4-FFF2-40B4-BE49-F238E27FC236}">
                <a16:creationId xmlns:a16="http://schemas.microsoft.com/office/drawing/2014/main" id="{5504EEC7-9A3B-47D1-BD08-2E65A9D858F2}"/>
              </a:ext>
            </a:extLst>
          </p:cNvPr>
          <p:cNvSpPr txBox="1">
            <a:spLocks/>
          </p:cNvSpPr>
          <p:nvPr/>
        </p:nvSpPr>
        <p:spPr>
          <a:xfrm>
            <a:off x="6231571" y="5788154"/>
            <a:ext cx="3351401" cy="664915"/>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900" b="1" dirty="0">
                <a:solidFill>
                  <a:srgbClr val="00B050"/>
                </a:solidFill>
                <a:latin typeface="Segoe UI Semibold" panose="020B0502040204020203" pitchFamily="34" charset="0"/>
                <a:cs typeface="Segoe UI Semibold" panose="020B0502040204020203" pitchFamily="34" charset="0"/>
              </a:rPr>
              <a:t>92es ASSISES</a:t>
            </a:r>
          </a:p>
          <a:p>
            <a:r>
              <a:rPr lang="fr-FR" sz="900" b="1" dirty="0">
                <a:solidFill>
                  <a:srgbClr val="1C99C7"/>
                </a:solidFill>
                <a:latin typeface="Segoe UI Semibold" panose="020B0502040204020203" pitchFamily="34" charset="0"/>
                <a:cs typeface="Segoe UI Semibold" panose="020B0502040204020203" pitchFamily="34" charset="0"/>
              </a:rPr>
              <a:t>du Conseil Scientifique et Technique de l’AAEA</a:t>
            </a:r>
          </a:p>
          <a:p>
            <a:endParaRPr lang="fr-FR" sz="900" b="1" dirty="0">
              <a:solidFill>
                <a:srgbClr val="1C99C7"/>
              </a:solidFill>
              <a:latin typeface="Segoe UI Semibold" panose="020B0502040204020203" pitchFamily="34" charset="0"/>
              <a:cs typeface="Segoe UI Semibold" panose="020B0502040204020203" pitchFamily="34" charset="0"/>
            </a:endParaRPr>
          </a:p>
          <a:p>
            <a:r>
              <a:rPr lang="fr-FR" sz="900" b="1" dirty="0">
                <a:latin typeface="Segoe UI Semibold" panose="020B0502040204020203" pitchFamily="34" charset="0"/>
                <a:cs typeface="Segoe UI Semibold" panose="020B0502040204020203" pitchFamily="34" charset="0"/>
              </a:rPr>
              <a:t>STRATÉGIES DE FINANCEMENT POUR L’ACCÈS UNIVERSEL </a:t>
            </a:r>
          </a:p>
          <a:p>
            <a:r>
              <a:rPr lang="fr-FR" sz="900" b="1" dirty="0">
                <a:latin typeface="Segoe UI Semibold" panose="020B0502040204020203" pitchFamily="34" charset="0"/>
                <a:cs typeface="Segoe UI Semibold" panose="020B0502040204020203" pitchFamily="34" charset="0"/>
              </a:rPr>
              <a:t>À L’EAU POTABLE ET AUX SERVICES D’ASSAINISSEMENT</a:t>
            </a:r>
          </a:p>
        </p:txBody>
      </p:sp>
      <p:pic>
        <p:nvPicPr>
          <p:cNvPr id="22" name="Image 21">
            <a:extLst>
              <a:ext uri="{FF2B5EF4-FFF2-40B4-BE49-F238E27FC236}">
                <a16:creationId xmlns:a16="http://schemas.microsoft.com/office/drawing/2014/main" id="{1946CB34-5764-49F9-9EBA-E9A8D54B8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938" y="5864754"/>
            <a:ext cx="1203075" cy="578110"/>
          </a:xfrm>
          <a:prstGeom prst="rect">
            <a:avLst/>
          </a:prstGeom>
        </p:spPr>
      </p:pic>
      <p:pic>
        <p:nvPicPr>
          <p:cNvPr id="25" name="Image 24">
            <a:extLst>
              <a:ext uri="{FF2B5EF4-FFF2-40B4-BE49-F238E27FC236}">
                <a16:creationId xmlns:a16="http://schemas.microsoft.com/office/drawing/2014/main" id="{FE7AB7EF-6CB1-4863-B614-D8AB41B1FA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840" y="5756153"/>
            <a:ext cx="696916" cy="696916"/>
          </a:xfrm>
          <a:prstGeom prst="rect">
            <a:avLst/>
          </a:prstGeom>
        </p:spPr>
      </p:pic>
      <p:pic>
        <p:nvPicPr>
          <p:cNvPr id="27" name="Image 26">
            <a:extLst>
              <a:ext uri="{FF2B5EF4-FFF2-40B4-BE49-F238E27FC236}">
                <a16:creationId xmlns:a16="http://schemas.microsoft.com/office/drawing/2014/main" id="{30AA9C72-5A5C-42B0-9A29-E2FE1491B0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733" y="5786224"/>
            <a:ext cx="637712" cy="636773"/>
          </a:xfrm>
          <a:prstGeom prst="rect">
            <a:avLst/>
          </a:prstGeom>
        </p:spPr>
      </p:pic>
      <p:pic>
        <p:nvPicPr>
          <p:cNvPr id="29" name="Image 28">
            <a:extLst>
              <a:ext uri="{FF2B5EF4-FFF2-40B4-BE49-F238E27FC236}">
                <a16:creationId xmlns:a16="http://schemas.microsoft.com/office/drawing/2014/main" id="{FB1E6676-3D29-4BDB-8070-F3BF86295A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209" t="8661" r="10385" b="8819"/>
          <a:stretch/>
        </p:blipFill>
        <p:spPr>
          <a:xfrm>
            <a:off x="4523685" y="5793844"/>
            <a:ext cx="610647" cy="616252"/>
          </a:xfrm>
          <a:prstGeom prst="rect">
            <a:avLst/>
          </a:prstGeom>
        </p:spPr>
      </p:pic>
      <p:sp>
        <p:nvSpPr>
          <p:cNvPr id="3" name="TextBox 2">
            <a:extLst>
              <a:ext uri="{FF2B5EF4-FFF2-40B4-BE49-F238E27FC236}">
                <a16:creationId xmlns:a16="http://schemas.microsoft.com/office/drawing/2014/main" id="{89C55B8E-9689-C8F6-FAF5-B4BE0246805E}"/>
              </a:ext>
            </a:extLst>
          </p:cNvPr>
          <p:cNvSpPr txBox="1"/>
          <p:nvPr/>
        </p:nvSpPr>
        <p:spPr>
          <a:xfrm>
            <a:off x="485191" y="993487"/>
            <a:ext cx="10170367" cy="3127972"/>
          </a:xfrm>
          <a:prstGeom prst="rect">
            <a:avLst/>
          </a:prstGeom>
          <a:noFill/>
        </p:spPr>
        <p:txBody>
          <a:bodyPr wrap="square">
            <a:spAutoFit/>
          </a:bodyPr>
          <a:lstStyle/>
          <a:p>
            <a:pPr marL="342900" lvl="0" indent="-342900">
              <a:lnSpc>
                <a:spcPct val="150000"/>
              </a:lnSpc>
              <a:buFont typeface="Arial" panose="020B0604020202020204" pitchFamily="34" charset="0"/>
              <a:buChar char="•"/>
            </a:pPr>
            <a:r>
              <a:rPr lang="en-US" sz="2400" b="1" i="0" dirty="0">
                <a:solidFill>
                  <a:schemeClr val="accent5"/>
                </a:solidFill>
                <a:effectLst/>
                <a:latin typeface="Arial Nova" panose="020B0504020202020204" pitchFamily="34" charset="0"/>
              </a:rPr>
              <a:t>THEMATIC AREAS</a:t>
            </a:r>
          </a:p>
          <a:p>
            <a:pPr marL="342900" lvl="0" indent="-342900">
              <a:lnSpc>
                <a:spcPct val="150000"/>
              </a:lnSpc>
              <a:buFont typeface="Arial" panose="020B0604020202020204" pitchFamily="34" charset="0"/>
              <a:buChar char="•"/>
            </a:pPr>
            <a:r>
              <a:rPr lang="en-US" b="1" i="0" dirty="0">
                <a:solidFill>
                  <a:schemeClr val="accent5"/>
                </a:solidFill>
                <a:effectLst/>
                <a:latin typeface="Arial Nova" panose="020B0504020202020204" pitchFamily="34" charset="0"/>
              </a:rPr>
              <a:t>THEMATIC AREA TWO</a:t>
            </a:r>
          </a:p>
          <a:p>
            <a:pPr marL="800100" lvl="1" indent="-342900">
              <a:lnSpc>
                <a:spcPct val="150000"/>
              </a:lnSpc>
              <a:buFont typeface="Arial" panose="020B0604020202020204" pitchFamily="34" charset="0"/>
              <a:buChar char="•"/>
            </a:pPr>
            <a:r>
              <a:rPr lang="en-US" b="1" dirty="0">
                <a:solidFill>
                  <a:schemeClr val="accent5"/>
                </a:solidFill>
                <a:latin typeface="Arial Nova" panose="020B0504020202020204" pitchFamily="34" charset="0"/>
              </a:rPr>
              <a:t>GOVERNANCE</a:t>
            </a:r>
            <a:endParaRPr lang="en-US" b="1" i="0" dirty="0">
              <a:solidFill>
                <a:schemeClr val="accent5"/>
              </a:solidFill>
              <a:effectLst/>
              <a:latin typeface="Arial Nova" panose="020B0504020202020204" pitchFamily="34" charset="0"/>
            </a:endParaRPr>
          </a:p>
          <a:p>
            <a:pPr marL="342900" lvl="0" indent="-342900">
              <a:lnSpc>
                <a:spcPct val="150000"/>
              </a:lnSpc>
              <a:buFont typeface="Arial" panose="020B0604020202020204" pitchFamily="34" charset="0"/>
              <a:buChar char="•"/>
            </a:pPr>
            <a:endParaRPr lang="en-US" b="1" dirty="0">
              <a:solidFill>
                <a:schemeClr val="accent5"/>
              </a:solidFill>
              <a:latin typeface="Arial Nova" panose="020B0504020202020204" pitchFamily="34" charset="0"/>
            </a:endParaRPr>
          </a:p>
          <a:p>
            <a:pPr marL="800100" lvl="1" indent="-342900">
              <a:lnSpc>
                <a:spcPct val="150000"/>
              </a:lnSpc>
              <a:buFont typeface="Arial" panose="020B0604020202020204" pitchFamily="34" charset="0"/>
              <a:buChar char="•"/>
            </a:pPr>
            <a:endParaRPr lang="en-US" b="1" i="0" dirty="0">
              <a:solidFill>
                <a:schemeClr val="accent5"/>
              </a:solidFill>
              <a:effectLst/>
              <a:latin typeface="Arial Nova" panose="020B0504020202020204" pitchFamily="34" charset="0"/>
            </a:endParaRPr>
          </a:p>
          <a:p>
            <a:pPr marL="800100" lvl="1" indent="-342900">
              <a:lnSpc>
                <a:spcPct val="150000"/>
              </a:lnSpc>
              <a:buFont typeface="Arial" panose="020B0604020202020204" pitchFamily="34" charset="0"/>
              <a:buChar char="•"/>
            </a:pPr>
            <a:endParaRPr lang="en-US" b="1" i="0" dirty="0">
              <a:solidFill>
                <a:schemeClr val="accent5"/>
              </a:solidFill>
              <a:effectLst/>
              <a:latin typeface="Arial Nova" panose="020B0504020202020204" pitchFamily="34" charset="0"/>
            </a:endParaRPr>
          </a:p>
          <a:p>
            <a:pPr lvl="0">
              <a:lnSpc>
                <a:spcPct val="150000"/>
              </a:lnSpc>
            </a:pPr>
            <a:endParaRPr lang="en-US" sz="2000" b="1" dirty="0">
              <a:solidFill>
                <a:schemeClr val="accent5"/>
              </a:solidFill>
              <a:latin typeface="Arial Nova" panose="020B0504020202020204" pitchFamily="34" charset="0"/>
            </a:endParaRPr>
          </a:p>
        </p:txBody>
      </p:sp>
    </p:spTree>
    <p:extLst>
      <p:ext uri="{BB962C8B-B14F-4D97-AF65-F5344CB8AC3E}">
        <p14:creationId xmlns:p14="http://schemas.microsoft.com/office/powerpoint/2010/main" val="10899289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Template_PPT_92_CST (002)</Template>
  <TotalTime>17</TotalTime>
  <Words>1010</Words>
  <Application>Microsoft Office PowerPoint</Application>
  <PresentationFormat>Widescreen</PresentationFormat>
  <Paragraphs>184</Paragraphs>
  <Slides>16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 arial nova</vt:lpstr>
      <vt:lpstr>Arial</vt:lpstr>
      <vt:lpstr>Arial Nova</vt:lpstr>
      <vt:lpstr>Calibri</vt:lpstr>
      <vt:lpstr>Calibri Light</vt:lpstr>
      <vt:lpstr>Century Gothic</vt:lpstr>
      <vt:lpstr>Dax-Bold</vt:lpstr>
      <vt:lpstr>Helvetica 65 Medium</vt:lpstr>
      <vt:lpstr>Segoe UI Semibold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STANLEY MARTEY</dc:creator>
  <cp:lastModifiedBy>STANLEY MARTEY</cp:lastModifiedBy>
  <cp:revision>1</cp:revision>
  <dcterms:created xsi:type="dcterms:W3CDTF">2023-11-29T09:19:29Z</dcterms:created>
  <dcterms:modified xsi:type="dcterms:W3CDTF">2023-11-29T11:57:51Z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f081cd2-4233-4a39-8d59-3f4486bb8c41_Enabled">
    <vt:lpwstr>true</vt:lpwstr>
  </property>
  <property fmtid="{D5CDD505-2E9C-101B-9397-08002B2CF9AE}" pid="3" name="MSIP_Label_1f081cd2-4233-4a39-8d59-3f4486bb8c41_SetDate">
    <vt:lpwstr>2023-11-29T11:39:52Z</vt:lpwstr>
  </property>
  <property fmtid="{D5CDD505-2E9C-101B-9397-08002B2CF9AE}" pid="4" name="MSIP_Label_1f081cd2-4233-4a39-8d59-3f4486bb8c41_Method">
    <vt:lpwstr>Standard</vt:lpwstr>
  </property>
  <property fmtid="{D5CDD505-2E9C-101B-9397-08002B2CF9AE}" pid="5" name="MSIP_Label_1f081cd2-4233-4a39-8d59-3f4486bb8c41_Name">
    <vt:lpwstr>Public</vt:lpwstr>
  </property>
  <property fmtid="{D5CDD505-2E9C-101B-9397-08002B2CF9AE}" pid="6" name="MSIP_Label_1f081cd2-4233-4a39-8d59-3f4486bb8c41_SiteId">
    <vt:lpwstr>4389ce00-5234-4972-a462-e3d0b87e6545</vt:lpwstr>
  </property>
  <property fmtid="{D5CDD505-2E9C-101B-9397-08002B2CF9AE}" pid="7" name="MSIP_Label_1f081cd2-4233-4a39-8d59-3f4486bb8c41_ActionId">
    <vt:lpwstr>369e24b1-9b75-4c9b-bbd6-ebcdb5aedbeb</vt:lpwstr>
  </property>
  <property fmtid="{D5CDD505-2E9C-101B-9397-08002B2CF9AE}" pid="8" name="MSIP_Label_1f081cd2-4233-4a39-8d59-3f4486bb8c41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Ghana Water - Public</vt:lpwstr>
  </property>
</Properties>
</file>