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440" r:id="rId3"/>
    <p:sldId id="462" r:id="rId4"/>
    <p:sldId id="372" r:id="rId5"/>
    <p:sldId id="424" r:id="rId6"/>
    <p:sldId id="461" r:id="rId7"/>
    <p:sldId id="448" r:id="rId8"/>
    <p:sldId id="449" r:id="rId9"/>
    <p:sldId id="447" r:id="rId10"/>
    <p:sldId id="450" r:id="rId11"/>
    <p:sldId id="433" r:id="rId12"/>
    <p:sldId id="458" r:id="rId13"/>
    <p:sldId id="456" r:id="rId14"/>
    <p:sldId id="451" r:id="rId15"/>
    <p:sldId id="454" r:id="rId16"/>
    <p:sldId id="425" r:id="rId17"/>
    <p:sldId id="460" r:id="rId18"/>
    <p:sldId id="463" r:id="rId19"/>
    <p:sldId id="457" r:id="rId20"/>
    <p:sldId id="406" r:id="rId21"/>
    <p:sldId id="439" r:id="rId22"/>
    <p:sldId id="391" r:id="rId23"/>
    <p:sldId id="301" r:id="rId24"/>
  </p:sldIdLst>
  <p:sldSz cx="9144000" cy="6858000" type="screen4x3"/>
  <p:notesSz cx="6797675" cy="9928225"/>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FFFFF"/>
    <a:srgbClr val="FF3300"/>
    <a:srgbClr val="000099"/>
    <a:srgbClr val="3366FF"/>
    <a:srgbClr val="000000"/>
    <a:srgbClr val="DCD1C2"/>
    <a:srgbClr val="1A5FA9"/>
    <a:srgbClr val="422C16"/>
    <a:srgbClr val="0C788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03" autoAdjust="0"/>
    <p:restoredTop sz="91203" autoAdjust="0"/>
  </p:normalViewPr>
  <p:slideViewPr>
    <p:cSldViewPr>
      <p:cViewPr varScale="1">
        <p:scale>
          <a:sx n="66" d="100"/>
          <a:sy n="66" d="100"/>
        </p:scale>
        <p:origin x="-15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649FB2D-DBC2-4839-BFE0-6B49F2CDFA90}" type="datetimeFigureOut">
              <a:rPr lang="fr-FR"/>
              <a:pPr>
                <a:defRPr/>
              </a:pPr>
              <a:t>10/06/2018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6B7479E-0225-4556-8C02-9F33F0F1720E}" type="slidenum">
              <a:rPr lang="fr-FR" altLang="fr-FR"/>
              <a:pPr>
                <a:defRPr/>
              </a:pPr>
              <a:t>‹N°›</a:t>
            </a:fld>
            <a:endParaRPr lang="fr-FR" altLang="fr-FR"/>
          </a:p>
        </p:txBody>
      </p:sp>
    </p:spTree>
    <p:extLst>
      <p:ext uri="{BB962C8B-B14F-4D97-AF65-F5344CB8AC3E}">
        <p14:creationId xmlns:p14="http://schemas.microsoft.com/office/powerpoint/2010/main" xmlns="" val="1164093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31748"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2A5283-3E44-4373-8323-A36E99900FD4}" type="slidenum">
              <a:rPr lang="fr-FR" altLang="fr-FR">
                <a:solidFill>
                  <a:srgbClr val="000000"/>
                </a:solidFill>
                <a:latin typeface="Calibri" panose="020F0502020204030204" pitchFamily="34" charset="0"/>
              </a:rPr>
              <a:pPr/>
              <a:t>1</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xmlns="" val="3832708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62B248B-60F5-4691-864F-FFF6D26C5332}" type="slidenum">
              <a:rPr lang="fr-FR" altLang="fr-FR"/>
              <a:pPr>
                <a:spcBef>
                  <a:spcPct val="0"/>
                </a:spcBef>
              </a:pPr>
              <a:t>20</a:t>
            </a:fld>
            <a:endParaRPr lang="fr-FR" altLang="fr-FR"/>
          </a:p>
        </p:txBody>
      </p:sp>
    </p:spTree>
    <p:extLst>
      <p:ext uri="{BB962C8B-B14F-4D97-AF65-F5344CB8AC3E}">
        <p14:creationId xmlns:p14="http://schemas.microsoft.com/office/powerpoint/2010/main" xmlns="" val="221117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AE31D0-F0C4-4E17-A2AF-7AED217D7BA6}" type="slidenum">
              <a:rPr lang="fr-FR" altLang="fr-FR"/>
              <a:pPr/>
              <a:t>2</a:t>
            </a:fld>
            <a:endParaRPr lang="fr-FR" altLang="fr-F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Tree>
    <p:extLst>
      <p:ext uri="{BB962C8B-B14F-4D97-AF65-F5344CB8AC3E}">
        <p14:creationId xmlns:p14="http://schemas.microsoft.com/office/powerpoint/2010/main" xmlns="" val="347235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62B248B-60F5-4691-864F-FFF6D26C5332}" type="slidenum">
              <a:rPr lang="fr-FR" altLang="fr-FR"/>
              <a:pPr>
                <a:spcBef>
                  <a:spcPct val="0"/>
                </a:spcBef>
              </a:pPr>
              <a:t>4</a:t>
            </a:fld>
            <a:endParaRPr lang="fr-FR" altLang="fr-FR"/>
          </a:p>
        </p:txBody>
      </p:sp>
    </p:spTree>
    <p:extLst>
      <p:ext uri="{BB962C8B-B14F-4D97-AF65-F5344CB8AC3E}">
        <p14:creationId xmlns:p14="http://schemas.microsoft.com/office/powerpoint/2010/main" xmlns="" val="290583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p:txBody>
          <a:bodyPr/>
          <a:lstStyle/>
          <a:p>
            <a:pPr>
              <a:defRPr/>
            </a:pPr>
            <a:r>
              <a:rPr lang="fr-FR" smtClean="0"/>
              <a:t>Présentation du PSDHH 2008-2012 par le DG ONEP_nov08</a:t>
            </a:r>
          </a:p>
        </p:txBody>
      </p:sp>
      <p:sp>
        <p:nvSpPr>
          <p:cNvPr id="46083"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6A909C-D542-4588-B142-34F7D983BC43}" type="slidenum">
              <a:rPr lang="fr-FR">
                <a:latin typeface="Calibri" panose="020F0502020204030204" pitchFamily="34" charset="0"/>
              </a:rPr>
              <a:pPr eaLnBrk="1" hangingPunct="1"/>
              <a:t>5</a:t>
            </a:fld>
            <a:endParaRPr lang="fr-FR">
              <a:latin typeface="Calibri" panose="020F0502020204030204" pitchFamily="34" charset="0"/>
            </a:endParaRPr>
          </a:p>
        </p:txBody>
      </p:sp>
      <p:sp>
        <p:nvSpPr>
          <p:cNvPr id="337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smtClean="0"/>
          </a:p>
        </p:txBody>
      </p:sp>
    </p:spTree>
    <p:extLst>
      <p:ext uri="{BB962C8B-B14F-4D97-AF65-F5344CB8AC3E}">
        <p14:creationId xmlns:p14="http://schemas.microsoft.com/office/powerpoint/2010/main" xmlns="" val="382124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536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38FD96-D63C-4656-A052-4BB3D405DB26}" type="slidenum">
              <a:rPr lang="fr-FR" altLang="fr-FR"/>
              <a:pPr/>
              <a:t>6</a:t>
            </a:fld>
            <a:endParaRPr lang="fr-FR" altLang="fr-FR"/>
          </a:p>
        </p:txBody>
      </p:sp>
    </p:spTree>
    <p:extLst>
      <p:ext uri="{BB962C8B-B14F-4D97-AF65-F5344CB8AC3E}">
        <p14:creationId xmlns:p14="http://schemas.microsoft.com/office/powerpoint/2010/main" xmlns="" val="119582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r>
              <a:rPr lang="fr-FR" altLang="fr-FR" smtClean="0"/>
              <a:t>Présentation du DG ONEP à l'Assemblée Nationale_22 juil 2010</a:t>
            </a:r>
          </a:p>
        </p:txBody>
      </p:sp>
      <p:sp>
        <p:nvSpPr>
          <p:cNvPr id="5632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90F907F-1DA6-46CF-9CA1-46604C47BA00}" type="slidenum">
              <a:rPr lang="fr-FR" altLang="fr-FR"/>
              <a:pPr>
                <a:spcBef>
                  <a:spcPct val="0"/>
                </a:spcBef>
              </a:pPr>
              <a:t>7</a:t>
            </a:fld>
            <a:endParaRPr lang="fr-FR" altLang="fr-F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xmlns="" val="157004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7E9A6C-86E6-4436-BFD3-2F730D699792}" type="slidenum">
              <a:rPr lang="fr-FR">
                <a:solidFill>
                  <a:srgbClr val="1F497D"/>
                </a:solidFill>
                <a:latin typeface="Arial Narrow" pitchFamily="34" charset="0"/>
              </a:rPr>
              <a:pPr fontAlgn="base">
                <a:spcBef>
                  <a:spcPct val="0"/>
                </a:spcBef>
                <a:spcAft>
                  <a:spcPct val="0"/>
                </a:spcAft>
              </a:pPr>
              <a:t>8</a:t>
            </a:fld>
            <a:endParaRPr lang="fr-FR">
              <a:solidFill>
                <a:srgbClr val="1F497D"/>
              </a:solidFill>
              <a:latin typeface="Arial Narrow"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Tree>
    <p:extLst>
      <p:ext uri="{BB962C8B-B14F-4D97-AF65-F5344CB8AC3E}">
        <p14:creationId xmlns:p14="http://schemas.microsoft.com/office/powerpoint/2010/main" xmlns="" val="20442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62B248B-60F5-4691-864F-FFF6D26C5332}" type="slidenum">
              <a:rPr lang="fr-FR" altLang="fr-FR"/>
              <a:pPr>
                <a:spcBef>
                  <a:spcPct val="0"/>
                </a:spcBef>
              </a:pPr>
              <a:t>9</a:t>
            </a:fld>
            <a:endParaRPr lang="fr-FR" altLang="fr-FR"/>
          </a:p>
        </p:txBody>
      </p:sp>
    </p:spTree>
    <p:extLst>
      <p:ext uri="{BB962C8B-B14F-4D97-AF65-F5344CB8AC3E}">
        <p14:creationId xmlns:p14="http://schemas.microsoft.com/office/powerpoint/2010/main" xmlns="" val="296432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62B248B-60F5-4691-864F-FFF6D26C5332}" type="slidenum">
              <a:rPr lang="fr-FR" altLang="fr-FR"/>
              <a:pPr>
                <a:spcBef>
                  <a:spcPct val="0"/>
                </a:spcBef>
              </a:pPr>
              <a:t>15</a:t>
            </a:fld>
            <a:endParaRPr lang="fr-FR" altLang="fr-FR"/>
          </a:p>
        </p:txBody>
      </p:sp>
    </p:spTree>
    <p:extLst>
      <p:ext uri="{BB962C8B-B14F-4D97-AF65-F5344CB8AC3E}">
        <p14:creationId xmlns:p14="http://schemas.microsoft.com/office/powerpoint/2010/main" xmlns="" val="268773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0B82B47-A844-4DA3-BB74-9765A7B2CAA8}" type="slidenum">
              <a:rPr lang="es-ES" altLang="fr-FR"/>
              <a:pPr>
                <a:defRPr/>
              </a:pPr>
              <a:t>‹N°›</a:t>
            </a:fld>
            <a:endParaRPr lang="es-ES" altLang="fr-FR"/>
          </a:p>
        </p:txBody>
      </p:sp>
    </p:spTree>
    <p:extLst>
      <p:ext uri="{BB962C8B-B14F-4D97-AF65-F5344CB8AC3E}">
        <p14:creationId xmlns:p14="http://schemas.microsoft.com/office/powerpoint/2010/main" xmlns="" val="244701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2FCAA42-4DCE-4B7A-969B-CB611C05FF33}" type="slidenum">
              <a:rPr lang="es-ES" altLang="fr-FR"/>
              <a:pPr>
                <a:defRPr/>
              </a:pPr>
              <a:t>‹N°›</a:t>
            </a:fld>
            <a:endParaRPr lang="es-ES" altLang="fr-FR"/>
          </a:p>
        </p:txBody>
      </p:sp>
    </p:spTree>
    <p:extLst>
      <p:ext uri="{BB962C8B-B14F-4D97-AF65-F5344CB8AC3E}">
        <p14:creationId xmlns:p14="http://schemas.microsoft.com/office/powerpoint/2010/main" xmlns="" val="133920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DB2EB90-A7FE-4A61-8155-CBB05089D3F2}" type="slidenum">
              <a:rPr lang="es-ES" altLang="fr-FR"/>
              <a:pPr>
                <a:defRPr/>
              </a:pPr>
              <a:t>‹N°›</a:t>
            </a:fld>
            <a:endParaRPr lang="es-ES" altLang="fr-FR"/>
          </a:p>
        </p:txBody>
      </p:sp>
    </p:spTree>
    <p:extLst>
      <p:ext uri="{BB962C8B-B14F-4D97-AF65-F5344CB8AC3E}">
        <p14:creationId xmlns:p14="http://schemas.microsoft.com/office/powerpoint/2010/main" xmlns="" val="420959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D1890433-3609-412C-AC7B-DD8CE883D824}" type="slidenum">
              <a:rPr lang="es-ES" altLang="fr-FR"/>
              <a:pPr/>
              <a:t>‹N°›</a:t>
            </a:fld>
            <a:endParaRPr lang="es-ES" altLang="fr-FR"/>
          </a:p>
        </p:txBody>
      </p:sp>
    </p:spTree>
    <p:extLst>
      <p:ext uri="{BB962C8B-B14F-4D97-AF65-F5344CB8AC3E}">
        <p14:creationId xmlns:p14="http://schemas.microsoft.com/office/powerpoint/2010/main" xmlns="" val="954858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3D70C5FF-72EF-475E-B238-4E3D9FC41B7B}" type="slidenum">
              <a:rPr lang="es-ES" altLang="fr-FR"/>
              <a:pPr/>
              <a:t>‹N°›</a:t>
            </a:fld>
            <a:endParaRPr lang="es-ES" altLang="fr-FR"/>
          </a:p>
        </p:txBody>
      </p:sp>
    </p:spTree>
    <p:extLst>
      <p:ext uri="{BB962C8B-B14F-4D97-AF65-F5344CB8AC3E}">
        <p14:creationId xmlns:p14="http://schemas.microsoft.com/office/powerpoint/2010/main" xmlns="" val="1375184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BE6D6C68-FDC8-42E6-8C2B-1A954F8FD10B}" type="slidenum">
              <a:rPr lang="es-ES" altLang="fr-FR"/>
              <a:pPr/>
              <a:t>‹N°›</a:t>
            </a:fld>
            <a:endParaRPr lang="es-ES" altLang="fr-FR"/>
          </a:p>
        </p:txBody>
      </p:sp>
    </p:spTree>
    <p:extLst>
      <p:ext uri="{BB962C8B-B14F-4D97-AF65-F5344CB8AC3E}">
        <p14:creationId xmlns:p14="http://schemas.microsoft.com/office/powerpoint/2010/main" xmlns="" val="2223165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F406DC8F-5020-4259-99FA-829D8F0E5847}" type="slidenum">
              <a:rPr lang="es-ES" altLang="fr-FR"/>
              <a:pPr/>
              <a:t>‹N°›</a:t>
            </a:fld>
            <a:endParaRPr lang="es-ES" altLang="fr-FR"/>
          </a:p>
        </p:txBody>
      </p:sp>
    </p:spTree>
    <p:extLst>
      <p:ext uri="{BB962C8B-B14F-4D97-AF65-F5344CB8AC3E}">
        <p14:creationId xmlns:p14="http://schemas.microsoft.com/office/powerpoint/2010/main" xmlns="" val="347415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393740BC-A4F6-485E-BA9B-33A3FFD2986F}" type="slidenum">
              <a:rPr lang="es-ES" altLang="fr-FR"/>
              <a:pPr/>
              <a:t>‹N°›</a:t>
            </a:fld>
            <a:endParaRPr lang="es-ES" altLang="fr-FR"/>
          </a:p>
        </p:txBody>
      </p:sp>
    </p:spTree>
    <p:extLst>
      <p:ext uri="{BB962C8B-B14F-4D97-AF65-F5344CB8AC3E}">
        <p14:creationId xmlns:p14="http://schemas.microsoft.com/office/powerpoint/2010/main" xmlns="" val="412424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568D9801-5172-4327-965E-BB3E98466B2D}" type="slidenum">
              <a:rPr lang="es-ES" altLang="fr-FR"/>
              <a:pPr/>
              <a:t>‹N°›</a:t>
            </a:fld>
            <a:endParaRPr lang="es-ES" altLang="fr-FR"/>
          </a:p>
        </p:txBody>
      </p:sp>
    </p:spTree>
    <p:extLst>
      <p:ext uri="{BB962C8B-B14F-4D97-AF65-F5344CB8AC3E}">
        <p14:creationId xmlns:p14="http://schemas.microsoft.com/office/powerpoint/2010/main" xmlns="" val="280357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64610D34-B8C1-43B3-A096-D5E9F192A844}" type="slidenum">
              <a:rPr lang="es-ES" altLang="fr-FR"/>
              <a:pPr/>
              <a:t>‹N°›</a:t>
            </a:fld>
            <a:endParaRPr lang="es-ES" altLang="fr-FR"/>
          </a:p>
        </p:txBody>
      </p:sp>
    </p:spTree>
    <p:extLst>
      <p:ext uri="{BB962C8B-B14F-4D97-AF65-F5344CB8AC3E}">
        <p14:creationId xmlns:p14="http://schemas.microsoft.com/office/powerpoint/2010/main" xmlns="" val="3025311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52D77F5A-8685-48ED-A78D-4A341F57BDC4}" type="slidenum">
              <a:rPr lang="es-ES" altLang="fr-FR"/>
              <a:pPr/>
              <a:t>‹N°›</a:t>
            </a:fld>
            <a:endParaRPr lang="es-ES" altLang="fr-FR"/>
          </a:p>
        </p:txBody>
      </p:sp>
    </p:spTree>
    <p:extLst>
      <p:ext uri="{BB962C8B-B14F-4D97-AF65-F5344CB8AC3E}">
        <p14:creationId xmlns:p14="http://schemas.microsoft.com/office/powerpoint/2010/main" xmlns="" val="359532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9CEA45B-8ABD-4D4D-BD5A-E77A1D201065}" type="slidenum">
              <a:rPr lang="es-ES" altLang="fr-FR"/>
              <a:pPr>
                <a:defRPr/>
              </a:pPr>
              <a:t>‹N°›</a:t>
            </a:fld>
            <a:endParaRPr lang="es-ES" altLang="fr-FR"/>
          </a:p>
        </p:txBody>
      </p:sp>
    </p:spTree>
    <p:extLst>
      <p:ext uri="{BB962C8B-B14F-4D97-AF65-F5344CB8AC3E}">
        <p14:creationId xmlns:p14="http://schemas.microsoft.com/office/powerpoint/2010/main" xmlns="" val="2039229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3CB98D27-05F0-4CF1-8EC2-A5C4BFB1CE2C}" type="slidenum">
              <a:rPr lang="es-ES" altLang="fr-FR"/>
              <a:pPr/>
              <a:t>‹N°›</a:t>
            </a:fld>
            <a:endParaRPr lang="es-ES" altLang="fr-FR"/>
          </a:p>
        </p:txBody>
      </p:sp>
    </p:spTree>
    <p:extLst>
      <p:ext uri="{BB962C8B-B14F-4D97-AF65-F5344CB8AC3E}">
        <p14:creationId xmlns:p14="http://schemas.microsoft.com/office/powerpoint/2010/main" xmlns="" val="2985369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7463D146-DCDD-41A3-97A8-5096357F3FD6}" type="slidenum">
              <a:rPr lang="es-ES" altLang="fr-FR"/>
              <a:pPr/>
              <a:t>‹N°›</a:t>
            </a:fld>
            <a:endParaRPr lang="es-ES" altLang="fr-FR"/>
          </a:p>
        </p:txBody>
      </p:sp>
    </p:spTree>
    <p:extLst>
      <p:ext uri="{BB962C8B-B14F-4D97-AF65-F5344CB8AC3E}">
        <p14:creationId xmlns:p14="http://schemas.microsoft.com/office/powerpoint/2010/main" xmlns="" val="225815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3225E0A1-AA40-4A2B-9438-0BE7E10AFE47}" type="slidenum">
              <a:rPr lang="es-ES" altLang="fr-FR"/>
              <a:pPr/>
              <a:t>‹N°›</a:t>
            </a:fld>
            <a:endParaRPr lang="es-ES" altLang="fr-FR"/>
          </a:p>
        </p:txBody>
      </p:sp>
    </p:spTree>
    <p:extLst>
      <p:ext uri="{BB962C8B-B14F-4D97-AF65-F5344CB8AC3E}">
        <p14:creationId xmlns:p14="http://schemas.microsoft.com/office/powerpoint/2010/main" xmlns="" val="28236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9E0FB55-511B-4FC0-AC8D-5113CE2F2A38}" type="slidenum">
              <a:rPr lang="es-ES" altLang="fr-FR"/>
              <a:pPr>
                <a:defRPr/>
              </a:pPr>
              <a:t>‹N°›</a:t>
            </a:fld>
            <a:endParaRPr lang="es-ES" altLang="fr-FR"/>
          </a:p>
        </p:txBody>
      </p:sp>
    </p:spTree>
    <p:extLst>
      <p:ext uri="{BB962C8B-B14F-4D97-AF65-F5344CB8AC3E}">
        <p14:creationId xmlns:p14="http://schemas.microsoft.com/office/powerpoint/2010/main" xmlns="" val="369430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B562893-26E3-45E3-94F0-C3388E0CF3FC}" type="slidenum">
              <a:rPr lang="es-ES" altLang="fr-FR"/>
              <a:pPr>
                <a:defRPr/>
              </a:pPr>
              <a:t>‹N°›</a:t>
            </a:fld>
            <a:endParaRPr lang="es-ES" altLang="fr-FR"/>
          </a:p>
        </p:txBody>
      </p:sp>
    </p:spTree>
    <p:extLst>
      <p:ext uri="{BB962C8B-B14F-4D97-AF65-F5344CB8AC3E}">
        <p14:creationId xmlns:p14="http://schemas.microsoft.com/office/powerpoint/2010/main" xmlns="" val="147441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DFF42CF8-5D28-4782-AA0B-727B295C7876}" type="slidenum">
              <a:rPr lang="es-ES" altLang="fr-FR"/>
              <a:pPr>
                <a:defRPr/>
              </a:pPr>
              <a:t>‹N°›</a:t>
            </a:fld>
            <a:endParaRPr lang="es-ES" altLang="fr-FR"/>
          </a:p>
        </p:txBody>
      </p:sp>
    </p:spTree>
    <p:extLst>
      <p:ext uri="{BB962C8B-B14F-4D97-AF65-F5344CB8AC3E}">
        <p14:creationId xmlns:p14="http://schemas.microsoft.com/office/powerpoint/2010/main" xmlns="" val="233291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7C5AE68-B945-4EA5-ABC1-6A662B50CD77}" type="slidenum">
              <a:rPr lang="es-ES" altLang="fr-FR"/>
              <a:pPr>
                <a:defRPr/>
              </a:pPr>
              <a:t>‹N°›</a:t>
            </a:fld>
            <a:endParaRPr lang="es-ES" altLang="fr-FR"/>
          </a:p>
        </p:txBody>
      </p:sp>
    </p:spTree>
    <p:extLst>
      <p:ext uri="{BB962C8B-B14F-4D97-AF65-F5344CB8AC3E}">
        <p14:creationId xmlns:p14="http://schemas.microsoft.com/office/powerpoint/2010/main" xmlns="" val="303485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0BFC7AF-FCE4-4A21-9A5C-1B69F24E0133}" type="slidenum">
              <a:rPr lang="es-ES" altLang="fr-FR"/>
              <a:pPr>
                <a:defRPr/>
              </a:pPr>
              <a:t>‹N°›</a:t>
            </a:fld>
            <a:endParaRPr lang="es-ES" altLang="fr-FR"/>
          </a:p>
        </p:txBody>
      </p:sp>
    </p:spTree>
    <p:extLst>
      <p:ext uri="{BB962C8B-B14F-4D97-AF65-F5344CB8AC3E}">
        <p14:creationId xmlns:p14="http://schemas.microsoft.com/office/powerpoint/2010/main" xmlns="" val="33740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F2D12BD-406E-40A9-9013-1E176B260458}" type="slidenum">
              <a:rPr lang="es-ES" altLang="fr-FR"/>
              <a:pPr>
                <a:defRPr/>
              </a:pPr>
              <a:t>‹N°›</a:t>
            </a:fld>
            <a:endParaRPr lang="es-ES" altLang="fr-FR"/>
          </a:p>
        </p:txBody>
      </p:sp>
    </p:spTree>
    <p:extLst>
      <p:ext uri="{BB962C8B-B14F-4D97-AF65-F5344CB8AC3E}">
        <p14:creationId xmlns:p14="http://schemas.microsoft.com/office/powerpoint/2010/main" xmlns="" val="158538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C483485-8A78-4284-A0C1-3F6F7842A9C1}" type="slidenum">
              <a:rPr lang="es-ES" altLang="fr-FR"/>
              <a:pPr>
                <a:defRPr/>
              </a:pPr>
              <a:t>‹N°›</a:t>
            </a:fld>
            <a:endParaRPr lang="es-ES" altLang="fr-FR"/>
          </a:p>
        </p:txBody>
      </p:sp>
    </p:spTree>
    <p:extLst>
      <p:ext uri="{BB962C8B-B14F-4D97-AF65-F5344CB8AC3E}">
        <p14:creationId xmlns:p14="http://schemas.microsoft.com/office/powerpoint/2010/main" xmlns="" val="59581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fr-F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fr-FR"/>
              <a:t>Haga clic para modificar el estilo de texto del patrón</a:t>
            </a:r>
          </a:p>
          <a:p>
            <a:pPr lvl="1"/>
            <a:r>
              <a:rPr lang="es-ES" altLang="fr-FR"/>
              <a:t>Segundo nivel</a:t>
            </a:r>
          </a:p>
          <a:p>
            <a:pPr lvl="2"/>
            <a:r>
              <a:rPr lang="es-ES" altLang="fr-FR"/>
              <a:t>Tercer nivel</a:t>
            </a:r>
          </a:p>
          <a:p>
            <a:pPr lvl="3"/>
            <a:r>
              <a:rPr lang="es-ES" altLang="fr-FR"/>
              <a:t>Cuarto nivel</a:t>
            </a:r>
          </a:p>
          <a:p>
            <a:pPr lvl="4"/>
            <a:r>
              <a:rPr lang="es-ES" altLang="fr-F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D75CB4F-B008-4CC8-96BE-A734A4B7D4B8}" type="slidenum">
              <a:rPr lang="es-ES" altLang="fr-FR"/>
              <a:pPr>
                <a:defRPr/>
              </a:pPr>
              <a:t>‹N°›</a:t>
            </a:fld>
            <a:endParaRPr lang="es-ES" altLang="fr-FR"/>
          </a:p>
        </p:txBody>
      </p:sp>
      <p:pic>
        <p:nvPicPr>
          <p:cNvPr id="1031" name="Image 5" descr="LOGO ONEP NEW1.png"/>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7000875" y="187325"/>
            <a:ext cx="1849438" cy="61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fr-F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fr-FR" smtClean="0"/>
              <a:t>Haga clic para modificar el estilo de texto del patrón</a:t>
            </a:r>
          </a:p>
          <a:p>
            <a:pPr lvl="1"/>
            <a:r>
              <a:rPr lang="es-ES" altLang="fr-FR" smtClean="0"/>
              <a:t>Segundo nivel</a:t>
            </a:r>
          </a:p>
          <a:p>
            <a:pPr lvl="2"/>
            <a:r>
              <a:rPr lang="es-ES" altLang="fr-FR" smtClean="0"/>
              <a:t>Tercer nivel</a:t>
            </a:r>
          </a:p>
          <a:p>
            <a:pPr lvl="3"/>
            <a:r>
              <a:rPr lang="es-ES" altLang="fr-FR" smtClean="0"/>
              <a:t>Cuarto nivel</a:t>
            </a:r>
          </a:p>
          <a:p>
            <a:pPr lvl="4"/>
            <a:r>
              <a:rPr lang="es-ES" altLang="fr-F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E91B3963-EA9D-4697-A3CD-92B15873059E}" type="slidenum">
              <a:rPr lang="es-ES" altLang="fr-FR" smtClean="0"/>
              <a:pPr/>
              <a:t>‹N°›</a:t>
            </a:fld>
            <a:endParaRPr lang="es-ES" altLang="fr-FR" smtClean="0"/>
          </a:p>
        </p:txBody>
      </p:sp>
      <p:pic>
        <p:nvPicPr>
          <p:cNvPr id="1031" name="Image 5" descr="LOGO ONEP NEW1.png"/>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7000875" y="187325"/>
            <a:ext cx="1849438" cy="61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18187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a:xfrm>
            <a:off x="131763" y="1988840"/>
            <a:ext cx="8832725" cy="1328023"/>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a:spAutoFit/>
          </a:bodyPr>
          <a:lstStyle/>
          <a:p>
            <a:pPr algn="ctr" eaLnBrk="1" fontAlgn="auto" hangingPunct="1">
              <a:spcBef>
                <a:spcPts val="0"/>
              </a:spcBef>
              <a:spcAft>
                <a:spcPts val="0"/>
              </a:spcAft>
              <a:defRPr/>
            </a:pPr>
            <a:r>
              <a:rPr lang="fr-FR" altLang="fr-FR" sz="3600" b="1" cap="all" dirty="0" smtClean="0">
                <a:ln w="9000" cmpd="sng">
                  <a:solidFill>
                    <a:srgbClr val="748560">
                      <a:shade val="50000"/>
                      <a:satMod val="120000"/>
                    </a:srgbClr>
                  </a:solidFill>
                  <a:prstDash val="solid"/>
                </a:ln>
                <a:solidFill>
                  <a:srgbClr val="0000CC"/>
                </a:solidFill>
                <a:effectLst>
                  <a:reflection blurRad="12700" stA="28000" endPos="45000" dist="1000" dir="5400000" sy="-100000" algn="bl" rotWithShape="0"/>
                </a:effectLst>
                <a:latin typeface="Agency FB" panose="020B0503020202020204" pitchFamily="34" charset="0"/>
              </a:rPr>
              <a:t>SECTEUR </a:t>
            </a:r>
            <a:r>
              <a:rPr lang="fr-FR" altLang="fr-FR" sz="3600" b="1" cap="all" dirty="0">
                <a:ln w="9000" cmpd="sng">
                  <a:solidFill>
                    <a:srgbClr val="748560">
                      <a:shade val="50000"/>
                      <a:satMod val="120000"/>
                    </a:srgbClr>
                  </a:solidFill>
                  <a:prstDash val="solid"/>
                </a:ln>
                <a:solidFill>
                  <a:srgbClr val="0000CC"/>
                </a:solidFill>
                <a:effectLst>
                  <a:reflection blurRad="12700" stA="28000" endPos="45000" dist="1000" dir="5400000" sy="-100000" algn="bl" rotWithShape="0"/>
                </a:effectLst>
                <a:latin typeface="Agency FB" panose="020B0503020202020204" pitchFamily="34" charset="0"/>
              </a:rPr>
              <a:t>DE L’EAU POTABLE EN COTE </a:t>
            </a:r>
            <a:r>
              <a:rPr lang="fr-FR" altLang="fr-FR" sz="3600" b="1" cap="all" dirty="0" smtClean="0">
                <a:ln w="9000" cmpd="sng">
                  <a:solidFill>
                    <a:srgbClr val="748560">
                      <a:shade val="50000"/>
                      <a:satMod val="120000"/>
                    </a:srgbClr>
                  </a:solidFill>
                  <a:prstDash val="solid"/>
                </a:ln>
                <a:solidFill>
                  <a:srgbClr val="0000CC"/>
                </a:solidFill>
                <a:effectLst>
                  <a:reflection blurRad="12700" stA="28000" endPos="45000" dist="1000" dir="5400000" sy="-100000" algn="bl" rotWithShape="0"/>
                </a:effectLst>
                <a:latin typeface="Agency FB" panose="020B0503020202020204" pitchFamily="34" charset="0"/>
              </a:rPr>
              <a:t>D’IVOIRE :</a:t>
            </a:r>
            <a:r>
              <a:rPr lang="fr-FR" altLang="fr-FR" sz="3600" b="1" cap="all" dirty="0">
                <a:ln w="9000" cmpd="sng">
                  <a:solidFill>
                    <a:srgbClr val="748560">
                      <a:shade val="50000"/>
                      <a:satMod val="120000"/>
                    </a:srgbClr>
                  </a:solidFill>
                  <a:prstDash val="solid"/>
                </a:ln>
                <a:solidFill>
                  <a:srgbClr val="FFC000"/>
                </a:solidFill>
                <a:effectLst>
                  <a:reflection blurRad="12700" stA="28000" endPos="45000" dist="1000" dir="5400000" sy="-100000" algn="bl" rotWithShape="0"/>
                </a:effectLst>
                <a:latin typeface="Agency FB" panose="020B0503020202020204" pitchFamily="34" charset="0"/>
              </a:rPr>
              <a:t/>
            </a:r>
            <a:br>
              <a:rPr lang="fr-FR" altLang="fr-FR" sz="3600" b="1" cap="all" dirty="0">
                <a:ln w="9000" cmpd="sng">
                  <a:solidFill>
                    <a:srgbClr val="748560">
                      <a:shade val="50000"/>
                      <a:satMod val="120000"/>
                    </a:srgbClr>
                  </a:solidFill>
                  <a:prstDash val="solid"/>
                </a:ln>
                <a:solidFill>
                  <a:srgbClr val="FFC000"/>
                </a:solidFill>
                <a:effectLst>
                  <a:reflection blurRad="12700" stA="28000" endPos="45000" dist="1000" dir="5400000" sy="-100000" algn="bl" rotWithShape="0"/>
                </a:effectLst>
                <a:latin typeface="Agency FB" panose="020B0503020202020204" pitchFamily="34" charset="0"/>
              </a:rPr>
            </a:br>
            <a:r>
              <a:rPr lang="fr-FR" altLang="fr-FR" sz="3600" b="1" cap="all" dirty="0">
                <a:ln w="9000" cmpd="sng">
                  <a:solidFill>
                    <a:srgbClr val="748560">
                      <a:shade val="50000"/>
                      <a:satMod val="120000"/>
                    </a:srgbClr>
                  </a:solidFill>
                  <a:prstDash val="solid"/>
                </a:ln>
                <a:solidFill>
                  <a:srgbClr val="FFC000"/>
                </a:solidFill>
                <a:effectLst>
                  <a:reflection blurRad="12700" stA="28000" endPos="45000" dist="1000" dir="5400000" sy="-100000" algn="bl" rotWithShape="0"/>
                </a:effectLst>
                <a:latin typeface="Agency FB" panose="020B0503020202020204" pitchFamily="34" charset="0"/>
              </a:rPr>
              <a:t> </a:t>
            </a:r>
            <a:r>
              <a:rPr lang="fr-FR" altLang="fr-FR" sz="2400" b="1" cap="all" dirty="0">
                <a:ln w="9000" cmpd="sng">
                  <a:solidFill>
                    <a:srgbClr val="748560">
                      <a:shade val="50000"/>
                      <a:satMod val="120000"/>
                    </a:srgbClr>
                  </a:solidFill>
                  <a:prstDash val="solid"/>
                </a:ln>
                <a:solidFill>
                  <a:srgbClr val="00B050"/>
                </a:solidFill>
                <a:effectLst>
                  <a:reflection blurRad="12700" stA="28000" endPos="45000" dist="1000" dir="5400000" sy="-100000" algn="bl" rotWithShape="0"/>
                </a:effectLst>
                <a:latin typeface="Agency FB" panose="020B0503020202020204" pitchFamily="34" charset="0"/>
              </a:rPr>
              <a:t>Politique et </a:t>
            </a:r>
            <a:r>
              <a:rPr lang="fr-FR" altLang="fr-FR" sz="2400" b="1" cap="all" dirty="0" smtClean="0">
                <a:ln w="9000" cmpd="sng">
                  <a:solidFill>
                    <a:srgbClr val="748560">
                      <a:shade val="50000"/>
                      <a:satMod val="120000"/>
                    </a:srgbClr>
                  </a:solidFill>
                  <a:prstDash val="solid"/>
                </a:ln>
                <a:solidFill>
                  <a:srgbClr val="00B050"/>
                </a:solidFill>
                <a:effectLst>
                  <a:reflection blurRad="12700" stA="28000" endPos="45000" dist="1000" dir="5400000" sy="-100000" algn="bl" rotWithShape="0"/>
                </a:effectLst>
                <a:latin typeface="Agency FB" panose="020B0503020202020204" pitchFamily="34" charset="0"/>
              </a:rPr>
              <a:t>gouvernance FACE AU DEFI DU CHANGEMENT CLIMATIQUE</a:t>
            </a:r>
            <a:endParaRPr lang="fr-FR" sz="2400" b="1" cap="all" dirty="0">
              <a:ln w="9000" cmpd="sng">
                <a:solidFill>
                  <a:srgbClr val="748560">
                    <a:shade val="50000"/>
                    <a:satMod val="120000"/>
                  </a:srgbClr>
                </a:solidFill>
                <a:prstDash val="solid"/>
              </a:ln>
              <a:solidFill>
                <a:srgbClr val="00B050"/>
              </a:solidFill>
              <a:effectLst>
                <a:reflection blurRad="12700" stA="28000" endPos="45000" dist="1000" dir="5400000" sy="-100000" algn="bl" rotWithShape="0"/>
              </a:effectLst>
              <a:latin typeface="Agency FB" panose="020B0503020202020204" pitchFamily="34" charset="0"/>
            </a:endParaRPr>
          </a:p>
        </p:txBody>
      </p:sp>
      <p:sp>
        <p:nvSpPr>
          <p:cNvPr id="2051" name="ZoneTexte 8"/>
          <p:cNvSpPr txBox="1">
            <a:spLocks noChangeArrowheads="1"/>
          </p:cNvSpPr>
          <p:nvPr/>
        </p:nvSpPr>
        <p:spPr bwMode="auto">
          <a:xfrm>
            <a:off x="6572264" y="1266577"/>
            <a:ext cx="2357438" cy="523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b="1" dirty="0" smtClean="0">
                <a:solidFill>
                  <a:srgbClr val="000000"/>
                </a:solidFill>
                <a:latin typeface="Calibri" panose="020F0502020204030204" pitchFamily="34" charset="0"/>
              </a:rPr>
              <a:t>Ministère des Infrastructures Economiques</a:t>
            </a:r>
          </a:p>
        </p:txBody>
      </p:sp>
      <p:sp>
        <p:nvSpPr>
          <p:cNvPr id="2054" name="Espace réservé de la date 2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200" b="1" i="1" smtClean="0">
                <a:solidFill>
                  <a:srgbClr val="FFFFFF"/>
                </a:solidFill>
              </a:rPr>
              <a:t>ONEP</a:t>
            </a:r>
            <a:r>
              <a:rPr lang="fr-FR" altLang="fr-FR" sz="1200" i="1" smtClean="0">
                <a:solidFill>
                  <a:srgbClr val="FFFFFF"/>
                </a:solidFill>
              </a:rPr>
              <a:t>, </a:t>
            </a:r>
            <a:fld id="{7D76E176-074A-403E-9049-F3AAA47B02A0}" type="datetime4">
              <a:rPr lang="fr-FR" altLang="fr-FR" sz="1200" i="1" smtClean="0">
                <a:solidFill>
                  <a:srgbClr val="FFFFFF"/>
                </a:solidFill>
              </a:rPr>
              <a:pPr algn="ctr"/>
              <a:t>10 juin 2018</a:t>
            </a:fld>
            <a:r>
              <a:rPr lang="fr-FR" altLang="fr-FR" sz="1200" i="1" smtClean="0">
                <a:solidFill>
                  <a:srgbClr val="FFFFFF"/>
                </a:solidFill>
              </a:rPr>
              <a:t>, p.</a:t>
            </a:r>
            <a:fld id="{6D35CCB1-D845-4563-A0C4-75397BA99F74}" type="slidenum">
              <a:rPr lang="fr-FR" altLang="fr-FR" sz="1200" i="1" smtClean="0">
                <a:solidFill>
                  <a:srgbClr val="FFFFFF"/>
                </a:solidFill>
              </a:rPr>
              <a:pPr algn="ctr"/>
              <a:t>1</a:t>
            </a:fld>
            <a:endParaRPr lang="fr-FR" altLang="fr-FR" sz="1200" i="1" smtClean="0">
              <a:solidFill>
                <a:srgbClr val="FFFFFF"/>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142178" y="65548"/>
            <a:ext cx="1287474" cy="1200873"/>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0087" y="474320"/>
            <a:ext cx="1191129" cy="792101"/>
          </a:xfrm>
          <a:prstGeom prst="rect">
            <a:avLst/>
          </a:prstGeom>
        </p:spPr>
      </p:pic>
      <p:sp>
        <p:nvSpPr>
          <p:cNvPr id="18" name="ZoneTexte 8"/>
          <p:cNvSpPr txBox="1">
            <a:spLocks noChangeArrowheads="1"/>
          </p:cNvSpPr>
          <p:nvPr/>
        </p:nvSpPr>
        <p:spPr bwMode="auto">
          <a:xfrm>
            <a:off x="16932" y="1254521"/>
            <a:ext cx="2357438"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b="1" dirty="0" smtClean="0">
                <a:solidFill>
                  <a:srgbClr val="000000"/>
                </a:solidFill>
                <a:latin typeface="Calibri" panose="020F0502020204030204" pitchFamily="34" charset="0"/>
              </a:rPr>
              <a:t>RÉPUBLIQUE DE CÔTE D’IVOIRE</a:t>
            </a:r>
          </a:p>
        </p:txBody>
      </p:sp>
      <p:grpSp>
        <p:nvGrpSpPr>
          <p:cNvPr id="19" name="Groupe 39"/>
          <p:cNvGrpSpPr>
            <a:grpSpLocks/>
          </p:cNvGrpSpPr>
          <p:nvPr/>
        </p:nvGrpSpPr>
        <p:grpSpPr bwMode="auto">
          <a:xfrm>
            <a:off x="2171836" y="3386713"/>
            <a:ext cx="4511848" cy="2138363"/>
            <a:chOff x="1063164" y="2861140"/>
            <a:chExt cx="6341488" cy="3144384"/>
          </a:xfrm>
          <a:scene3d>
            <a:camera prst="orthographicFront">
              <a:rot lat="0" lon="0" rev="0"/>
            </a:camera>
            <a:lightRig rig="balanced" dir="t">
              <a:rot lat="0" lon="0" rev="8700000"/>
            </a:lightRig>
          </a:scene3d>
        </p:grpSpPr>
        <p:pic>
          <p:nvPicPr>
            <p:cNvPr id="20" name="Picture 9" descr="F:\Chateau_cocody1.jpg"/>
            <p:cNvPicPr>
              <a:picLocks noChangeAspect="1" noChangeArrowheads="1"/>
            </p:cNvPicPr>
            <p:nvPr/>
          </p:nvPicPr>
          <p:blipFill>
            <a:blip r:embed="rId6" cstate="print"/>
            <a:srcRect/>
            <a:stretch>
              <a:fillRect/>
            </a:stretch>
          </p:blipFill>
          <p:spPr bwMode="auto">
            <a:xfrm>
              <a:off x="3202704" y="2861140"/>
              <a:ext cx="4191846" cy="3144384"/>
            </a:xfrm>
            <a:prstGeom prst="rect">
              <a:avLst/>
            </a:prstGeom>
            <a:ln>
              <a:noFill/>
            </a:ln>
            <a:effectLst>
              <a:outerShdw blurRad="44450" dist="27940" dir="5400000" algn="ctr">
                <a:srgbClr val="000000">
                  <a:alpha val="32000"/>
                </a:srgbClr>
              </a:outerShdw>
              <a:softEdge rad="112500"/>
            </a:effectLst>
            <a:sp3d>
              <a:bevelT w="190500" h="38100"/>
            </a:sp3d>
          </p:spPr>
        </p:pic>
        <p:pic>
          <p:nvPicPr>
            <p:cNvPr id="21" name="Image 14" descr="P4132789"/>
            <p:cNvPicPr>
              <a:picLocks noChangeArrowheads="1"/>
            </p:cNvPicPr>
            <p:nvPr/>
          </p:nvPicPr>
          <p:blipFill>
            <a:blip r:embed="rId7" cstate="print"/>
            <a:srcRect/>
            <a:stretch>
              <a:fillRect/>
            </a:stretch>
          </p:blipFill>
          <p:spPr bwMode="auto">
            <a:xfrm>
              <a:off x="1071538" y="2879558"/>
              <a:ext cx="2214562" cy="172561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pic>
        <p:pic>
          <p:nvPicPr>
            <p:cNvPr id="22" name="Espace réservé du contenu 8" descr="Femmes à la fontaine.jpg"/>
            <p:cNvPicPr>
              <a:picLocks noChangeAspect="1"/>
            </p:cNvPicPr>
            <p:nvPr/>
          </p:nvPicPr>
          <p:blipFill>
            <a:blip r:embed="rId8" cstate="print"/>
            <a:stretch>
              <a:fillRect/>
            </a:stretch>
          </p:blipFill>
          <p:spPr>
            <a:xfrm>
              <a:off x="1063164" y="4236880"/>
              <a:ext cx="2238210" cy="1763888"/>
            </a:xfrm>
            <a:prstGeom prst="rect">
              <a:avLst/>
            </a:prstGeom>
            <a:ln>
              <a:noFill/>
            </a:ln>
            <a:effectLst>
              <a:outerShdw blurRad="44450" dist="27940" dir="5400000" algn="ctr">
                <a:srgbClr val="000000">
                  <a:alpha val="32000"/>
                </a:srgbClr>
              </a:outerShdw>
              <a:softEdge rad="112500"/>
            </a:effectLst>
            <a:sp3d>
              <a:bevelT w="190500" h="38100"/>
            </a:sp3d>
          </p:spPr>
        </p:pic>
        <p:pic>
          <p:nvPicPr>
            <p:cNvPr id="23" name="Picture 114" descr="robinet"/>
            <p:cNvPicPr>
              <a:picLocks noChangeAspect="1" noChangeArrowheads="1"/>
            </p:cNvPicPr>
            <p:nvPr/>
          </p:nvPicPr>
          <p:blipFill>
            <a:blip r:embed="rId9" cstate="print"/>
            <a:srcRect/>
            <a:stretch>
              <a:fillRect/>
            </a:stretch>
          </p:blipFill>
          <p:spPr bwMode="auto">
            <a:xfrm>
              <a:off x="5380647" y="4114707"/>
              <a:ext cx="2024005" cy="1867804"/>
            </a:xfrm>
            <a:prstGeom prst="ellipse">
              <a:avLst/>
            </a:prstGeom>
            <a:ln>
              <a:noFill/>
            </a:ln>
            <a:effectLst>
              <a:outerShdw blurRad="44450" dist="27940" dir="5400000" algn="ctr">
                <a:srgbClr val="000000">
                  <a:alpha val="32000"/>
                </a:srgbClr>
              </a:outerShdw>
              <a:softEdge rad="112500"/>
            </a:effectLst>
            <a:sp3d>
              <a:bevelT w="190500" h="38100"/>
            </a:sp3d>
          </p:spPr>
        </p:pic>
      </p:grpSp>
      <p:sp>
        <p:nvSpPr>
          <p:cNvPr id="24" name="Rectangle 119"/>
          <p:cNvSpPr>
            <a:spLocks noChangeArrowheads="1"/>
          </p:cNvSpPr>
          <p:nvPr/>
        </p:nvSpPr>
        <p:spPr bwMode="auto">
          <a:xfrm>
            <a:off x="251520" y="5727364"/>
            <a:ext cx="6049044" cy="5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es-UY" altLang="fr-FR" sz="2000" b="1" dirty="0" smtClean="0"/>
              <a:t>Par M. BERTE  Ibrahiman</a:t>
            </a:r>
          </a:p>
          <a:p>
            <a:pPr eaLnBrk="1" hangingPunct="1">
              <a:spcBef>
                <a:spcPct val="0"/>
              </a:spcBef>
              <a:buNone/>
            </a:pPr>
            <a:r>
              <a:rPr lang="es-UY" altLang="fr-FR" sz="1600" b="1" dirty="0" smtClean="0"/>
              <a:t>         </a:t>
            </a:r>
            <a:r>
              <a:rPr lang="es-UY" altLang="fr-FR" sz="1800" b="1" i="1" dirty="0" err="1" smtClean="0"/>
              <a:t>Directeur</a:t>
            </a:r>
            <a:r>
              <a:rPr lang="es-UY" altLang="fr-FR" sz="1800" b="1" i="1" dirty="0" smtClean="0"/>
              <a:t> </a:t>
            </a:r>
            <a:r>
              <a:rPr lang="es-UY" altLang="fr-FR" sz="1800" b="1" i="1" dirty="0" err="1" smtClean="0"/>
              <a:t>Général</a:t>
            </a:r>
            <a:r>
              <a:rPr lang="es-UY" altLang="fr-FR" sz="1800" b="1" i="1" dirty="0" smtClean="0"/>
              <a:t> de </a:t>
            </a:r>
            <a:r>
              <a:rPr lang="es-UY" altLang="fr-FR" sz="1800" b="1" i="1" dirty="0" err="1" smtClean="0"/>
              <a:t>l’ONEP</a:t>
            </a:r>
            <a:endParaRPr lang="es-ES" altLang="fr-FR" sz="1800" b="1" i="1" dirty="0"/>
          </a:p>
        </p:txBody>
      </p:sp>
      <p:pic>
        <p:nvPicPr>
          <p:cNvPr id="25" name="Image 1" descr="Logo ONEP.jpg"/>
          <p:cNvPicPr>
            <a:picLocks noChangeAspect="1" noChangeArrowheads="1"/>
          </p:cNvPicPr>
          <p:nvPr/>
        </p:nvPicPr>
        <p:blipFill>
          <a:blip r:embed="rId10" cstate="print"/>
          <a:srcRect/>
          <a:stretch>
            <a:fillRect/>
          </a:stretch>
        </p:blipFill>
        <p:spPr bwMode="auto">
          <a:xfrm>
            <a:off x="7715272" y="6280429"/>
            <a:ext cx="1417014" cy="567572"/>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xmlns="" val="1175428062"/>
      </p:ext>
    </p:extLst>
  </p:cSld>
  <p:clrMapOvr>
    <a:overrideClrMapping bg1="lt1" tx1="dk1" bg2="lt2" tx2="dk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Espace réservé du contenu 7"/>
          <p:cNvPicPr>
            <a:picLocks noGrp="1" noChangeAspect="1"/>
          </p:cNvPicPr>
          <p:nvPr>
            <p:ph sz="quarter" idx="4"/>
          </p:nvPr>
        </p:nvPicPr>
        <p:blipFill>
          <a:blip r:embed="rId2" cstate="print"/>
          <a:srcRect t="7587"/>
          <a:stretch>
            <a:fillRect/>
          </a:stretch>
        </p:blipFill>
        <p:spPr>
          <a:xfrm>
            <a:off x="4207044" y="1048850"/>
            <a:ext cx="4500594" cy="3282453"/>
          </a:xfrm>
          <a:prstGeom prst="rect">
            <a:avLst/>
          </a:prstGeom>
        </p:spPr>
      </p:pic>
      <p:pic>
        <p:nvPicPr>
          <p:cNvPr id="9" name="Espace réservé du contenu 3"/>
          <p:cNvPicPr>
            <a:picLocks noGrp="1" noChangeAspect="1"/>
          </p:cNvPicPr>
          <p:nvPr>
            <p:ph sz="half" idx="2"/>
          </p:nvPr>
        </p:nvPicPr>
        <p:blipFill>
          <a:blip r:embed="rId3" cstate="print"/>
          <a:stretch>
            <a:fillRect/>
          </a:stretch>
        </p:blipFill>
        <p:spPr>
          <a:xfrm>
            <a:off x="397457" y="929981"/>
            <a:ext cx="3549858" cy="2899782"/>
          </a:xfrm>
          <a:prstGeom prst="rect">
            <a:avLst/>
          </a:prstGeom>
        </p:spPr>
      </p:pic>
      <p:sp>
        <p:nvSpPr>
          <p:cNvPr id="11" name="Espace réservé du texte 10"/>
          <p:cNvSpPr txBox="1">
            <a:spLocks noGrp="1"/>
          </p:cNvSpPr>
          <p:nvPr>
            <p:ph type="body" idx="1"/>
          </p:nvPr>
        </p:nvSpPr>
        <p:spPr>
          <a:xfrm>
            <a:off x="397457" y="534428"/>
            <a:ext cx="3549859" cy="400110"/>
          </a:xfrm>
          <a:prstGeom prst="rect">
            <a:avLst/>
          </a:prstGeom>
          <a:noFill/>
        </p:spPr>
        <p:txBody>
          <a:bodyPr wrap="square" rtlCol="0">
            <a:spAutoFit/>
          </a:bodyPr>
          <a:lstStyle/>
          <a:p>
            <a:pPr algn="ctr"/>
            <a:r>
              <a:rPr lang="fr-FR" sz="2000" dirty="0">
                <a:solidFill>
                  <a:srgbClr val="FF0000"/>
                </a:solidFill>
              </a:rPr>
              <a:t>Les eaux de </a:t>
            </a:r>
            <a:r>
              <a:rPr lang="fr-FR" sz="2000" b="1" dirty="0" smtClean="0">
                <a:solidFill>
                  <a:srgbClr val="FF0000"/>
                </a:solidFill>
              </a:rPr>
              <a:t>surface</a:t>
            </a:r>
            <a:endParaRPr lang="fr-FR" sz="2000" b="1" dirty="0">
              <a:solidFill>
                <a:srgbClr val="FF0000"/>
              </a:solidFill>
            </a:endParaRPr>
          </a:p>
        </p:txBody>
      </p:sp>
      <p:sp>
        <p:nvSpPr>
          <p:cNvPr id="12" name="Espace réservé du texte 10"/>
          <p:cNvSpPr txBox="1">
            <a:spLocks/>
          </p:cNvSpPr>
          <p:nvPr/>
        </p:nvSpPr>
        <p:spPr bwMode="auto">
          <a:xfrm>
            <a:off x="134461" y="3791401"/>
            <a:ext cx="3974508" cy="219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spAutoFit/>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pPr marL="285750" indent="-285750">
              <a:buFont typeface="Wingdings" panose="05000000000000000000" pitchFamily="2" charset="2"/>
              <a:buChar char="ü"/>
            </a:pPr>
            <a:r>
              <a:rPr lang="fr-FR" sz="1800" b="0" kern="0" dirty="0" smtClean="0">
                <a:solidFill>
                  <a:srgbClr val="000000"/>
                </a:solidFill>
              </a:rPr>
              <a:t>11 bassins hydrographiques dont 7 transfrontaliers </a:t>
            </a:r>
          </a:p>
          <a:p>
            <a:pPr marL="285750" indent="-285750">
              <a:buFont typeface="Wingdings" panose="05000000000000000000" pitchFamily="2" charset="2"/>
              <a:buChar char="ü"/>
            </a:pPr>
            <a:r>
              <a:rPr lang="fr-FR" sz="1800" b="0" kern="0" dirty="0" smtClean="0">
                <a:solidFill>
                  <a:srgbClr val="000000"/>
                </a:solidFill>
              </a:rPr>
              <a:t>39 milliards de m</a:t>
            </a:r>
            <a:r>
              <a:rPr lang="fr-FR" sz="1800" b="0" kern="0" baseline="30000" dirty="0" smtClean="0">
                <a:solidFill>
                  <a:srgbClr val="000000"/>
                </a:solidFill>
              </a:rPr>
              <a:t>3</a:t>
            </a:r>
            <a:r>
              <a:rPr lang="fr-FR" sz="1800" b="0" kern="0" dirty="0" smtClean="0">
                <a:solidFill>
                  <a:srgbClr val="000000"/>
                </a:solidFill>
              </a:rPr>
              <a:t>/an (1957-1990)</a:t>
            </a:r>
          </a:p>
          <a:p>
            <a:pPr marL="285750" indent="-285750">
              <a:buFont typeface="Wingdings" panose="05000000000000000000" pitchFamily="2" charset="2"/>
              <a:buChar char="ü"/>
            </a:pPr>
            <a:r>
              <a:rPr lang="fr-FR" sz="1800" b="0" kern="0" dirty="0" smtClean="0">
                <a:solidFill>
                  <a:srgbClr val="000000"/>
                </a:solidFill>
              </a:rPr>
              <a:t>Capacité de stockage des réservoirs artificiels: AEP: ~120 millions de m</a:t>
            </a:r>
            <a:r>
              <a:rPr lang="fr-FR" sz="1800" b="0" kern="0" baseline="30000" dirty="0" smtClean="0">
                <a:solidFill>
                  <a:srgbClr val="000000"/>
                </a:solidFill>
              </a:rPr>
              <a:t>3</a:t>
            </a:r>
          </a:p>
          <a:p>
            <a:pPr marL="285750" indent="-285750">
              <a:buFont typeface="Wingdings" panose="05000000000000000000" pitchFamily="2" charset="2"/>
              <a:buChar char="ü"/>
            </a:pPr>
            <a:endParaRPr lang="fr-FR" sz="1800" b="0" kern="0" dirty="0">
              <a:solidFill>
                <a:srgbClr val="000000"/>
              </a:solidFill>
            </a:endParaRPr>
          </a:p>
        </p:txBody>
      </p:sp>
      <p:sp>
        <p:nvSpPr>
          <p:cNvPr id="10" name="Titre 1"/>
          <p:cNvSpPr txBox="1">
            <a:spLocks/>
          </p:cNvSpPr>
          <p:nvPr/>
        </p:nvSpPr>
        <p:spPr bwMode="auto">
          <a:xfrm>
            <a:off x="0" y="-21388"/>
            <a:ext cx="6929454" cy="52322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indent="-536575"/>
            <a:r>
              <a:rPr lang="fr-FR" sz="2800" b="1" kern="0" dirty="0" smtClean="0">
                <a:solidFill>
                  <a:schemeClr val="bg1"/>
                </a:solidFill>
                <a:latin typeface="Agency FB" panose="020B0503020202020204" pitchFamily="34" charset="0"/>
                <a:ea typeface="+mj-ea"/>
                <a:cs typeface="+mj-cs"/>
              </a:rPr>
              <a:t>2.1. LES RESSOURCES </a:t>
            </a:r>
            <a:r>
              <a:rPr lang="fr-FR" sz="2800" b="1" kern="0" dirty="0">
                <a:solidFill>
                  <a:schemeClr val="bg1"/>
                </a:solidFill>
                <a:latin typeface="Agency FB" panose="020B0503020202020204" pitchFamily="34" charset="0"/>
                <a:ea typeface="+mj-ea"/>
                <a:cs typeface="+mj-cs"/>
              </a:rPr>
              <a:t>EN </a:t>
            </a:r>
            <a:r>
              <a:rPr lang="fr-FR" sz="2800" b="1" kern="0" dirty="0" smtClean="0">
                <a:solidFill>
                  <a:schemeClr val="bg1"/>
                </a:solidFill>
                <a:latin typeface="Agency FB" panose="020B0503020202020204" pitchFamily="34" charset="0"/>
                <a:ea typeface="+mj-ea"/>
                <a:cs typeface="+mj-cs"/>
              </a:rPr>
              <a:t>EAU</a:t>
            </a:r>
            <a:endParaRPr lang="fr-FR" sz="2800" b="1" kern="0" dirty="0">
              <a:solidFill>
                <a:schemeClr val="bg1"/>
              </a:solidFill>
              <a:latin typeface="Agency FB" panose="020B0503020202020204" pitchFamily="34" charset="0"/>
              <a:ea typeface="+mj-ea"/>
              <a:cs typeface="+mj-cs"/>
            </a:endParaRPr>
          </a:p>
        </p:txBody>
      </p:sp>
      <p:sp>
        <p:nvSpPr>
          <p:cNvPr id="13" name="Espace réservé du texte 10"/>
          <p:cNvSpPr txBox="1">
            <a:spLocks/>
          </p:cNvSpPr>
          <p:nvPr/>
        </p:nvSpPr>
        <p:spPr bwMode="auto">
          <a:xfrm>
            <a:off x="4191225" y="539978"/>
            <a:ext cx="290105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spAutoFit/>
          </a:bodyPr>
          <a:lstStyle/>
          <a:p>
            <a:pPr>
              <a:spcBef>
                <a:spcPct val="20000"/>
              </a:spcBef>
              <a:defRPr/>
            </a:pPr>
            <a:r>
              <a:rPr lang="fr-FR" sz="2000" b="1" kern="0" dirty="0" smtClean="0">
                <a:solidFill>
                  <a:srgbClr val="FF0000"/>
                </a:solidFill>
                <a:latin typeface="Arial"/>
                <a:cs typeface="Arial"/>
              </a:rPr>
              <a:t>Les eaux souterraines</a:t>
            </a:r>
            <a:endParaRPr lang="fr-FR" sz="2000" b="1" kern="0" dirty="0">
              <a:solidFill>
                <a:srgbClr val="FF0000"/>
              </a:solidFill>
              <a:latin typeface="Arial"/>
              <a:cs typeface="Arial"/>
            </a:endParaRPr>
          </a:p>
        </p:txBody>
      </p:sp>
      <p:pic>
        <p:nvPicPr>
          <p:cNvPr id="14" name="Image 1" descr="Logo ONEP.jpg"/>
          <p:cNvPicPr>
            <a:picLocks noChangeAspect="1" noChangeArrowheads="1"/>
          </p:cNvPicPr>
          <p:nvPr/>
        </p:nvPicPr>
        <p:blipFill>
          <a:blip r:embed="rId4"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
        <p:nvSpPr>
          <p:cNvPr id="2" name="ZoneTexte 1"/>
          <p:cNvSpPr txBox="1"/>
          <p:nvPr/>
        </p:nvSpPr>
        <p:spPr>
          <a:xfrm>
            <a:off x="134461" y="5812407"/>
            <a:ext cx="4248472" cy="646331"/>
          </a:xfrm>
          <a:prstGeom prst="rect">
            <a:avLst/>
          </a:prstGeom>
          <a:noFill/>
        </p:spPr>
        <p:txBody>
          <a:bodyPr wrap="square" rtlCol="0">
            <a:spAutoFit/>
          </a:bodyPr>
          <a:lstStyle/>
          <a:p>
            <a:r>
              <a:rPr lang="fr-FR" b="1" dirty="0" smtClean="0">
                <a:solidFill>
                  <a:srgbClr val="FF0000"/>
                </a:solidFill>
              </a:rPr>
              <a:t>Faible mobilisation des ressources en eau pour l’AEP</a:t>
            </a:r>
            <a:endParaRPr lang="fr-FR" b="1" dirty="0">
              <a:solidFill>
                <a:srgbClr val="FF0000"/>
              </a:solidFill>
            </a:endParaRPr>
          </a:p>
        </p:txBody>
      </p:sp>
      <p:sp>
        <p:nvSpPr>
          <p:cNvPr id="3" name="Flèche vers le bas 2"/>
          <p:cNvSpPr/>
          <p:nvPr/>
        </p:nvSpPr>
        <p:spPr>
          <a:xfrm>
            <a:off x="1835696" y="5589240"/>
            <a:ext cx="360040" cy="252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283886" y="5752691"/>
            <a:ext cx="4652753" cy="923330"/>
          </a:xfrm>
          <a:prstGeom prst="rect">
            <a:avLst/>
          </a:prstGeom>
          <a:noFill/>
        </p:spPr>
        <p:txBody>
          <a:bodyPr wrap="square" rtlCol="0">
            <a:spAutoFit/>
          </a:bodyPr>
          <a:lstStyle/>
          <a:p>
            <a:r>
              <a:rPr lang="fr-FR" b="1" dirty="0" smtClean="0">
                <a:solidFill>
                  <a:srgbClr val="FF0000"/>
                </a:solidFill>
              </a:rPr>
              <a:t>Faible productivité des aquifères du socle sur plus de 95% de la superficie du territoire</a:t>
            </a:r>
            <a:endParaRPr lang="fr-FR" b="1" dirty="0">
              <a:solidFill>
                <a:srgbClr val="FF0000"/>
              </a:solidFill>
            </a:endParaRPr>
          </a:p>
        </p:txBody>
      </p:sp>
      <p:sp>
        <p:nvSpPr>
          <p:cNvPr id="18" name="Flèche vers le bas 17"/>
          <p:cNvSpPr/>
          <p:nvPr/>
        </p:nvSpPr>
        <p:spPr>
          <a:xfrm>
            <a:off x="6640230" y="5547079"/>
            <a:ext cx="360040" cy="252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p:cNvCxnSpPr/>
          <p:nvPr/>
        </p:nvCxnSpPr>
        <p:spPr>
          <a:xfrm>
            <a:off x="4108969" y="568588"/>
            <a:ext cx="0" cy="5919403"/>
          </a:xfrm>
          <a:prstGeom prst="line">
            <a:avLst/>
          </a:prstGeom>
        </p:spPr>
        <p:style>
          <a:lnRef idx="1">
            <a:schemeClr val="accent2"/>
          </a:lnRef>
          <a:fillRef idx="0">
            <a:schemeClr val="accent2"/>
          </a:fillRef>
          <a:effectRef idx="0">
            <a:schemeClr val="accent2"/>
          </a:effectRef>
          <a:fontRef idx="minor">
            <a:schemeClr val="tx1"/>
          </a:fontRef>
        </p:style>
      </p:cxnSp>
      <p:grpSp>
        <p:nvGrpSpPr>
          <p:cNvPr id="19" name="Groupe 18"/>
          <p:cNvGrpSpPr/>
          <p:nvPr/>
        </p:nvGrpSpPr>
        <p:grpSpPr>
          <a:xfrm>
            <a:off x="5940152" y="3528289"/>
            <a:ext cx="2786526" cy="980831"/>
            <a:chOff x="5940152" y="3528289"/>
            <a:chExt cx="2786526" cy="980831"/>
          </a:xfrm>
        </p:grpSpPr>
        <p:sp>
          <p:nvSpPr>
            <p:cNvPr id="6" name="ZoneTexte 5"/>
            <p:cNvSpPr txBox="1"/>
            <p:nvPr/>
          </p:nvSpPr>
          <p:spPr>
            <a:xfrm>
              <a:off x="6228184" y="3717032"/>
              <a:ext cx="2498494" cy="792088"/>
            </a:xfrm>
            <a:prstGeom prst="rect">
              <a:avLst/>
            </a:prstGeom>
            <a:solidFill>
              <a:schemeClr val="bg1"/>
            </a:solidFill>
          </p:spPr>
          <p:txBody>
            <a:bodyPr wrap="square" rtlCol="0">
              <a:spAutoFit/>
            </a:bodyPr>
            <a:lstStyle/>
            <a:p>
              <a:endParaRPr lang="fr-FR" dirty="0"/>
            </a:p>
          </p:txBody>
        </p:sp>
        <p:sp>
          <p:nvSpPr>
            <p:cNvPr id="16" name="ZoneTexte 15"/>
            <p:cNvSpPr txBox="1"/>
            <p:nvPr/>
          </p:nvSpPr>
          <p:spPr>
            <a:xfrm>
              <a:off x="5940152" y="3528289"/>
              <a:ext cx="536229" cy="369332"/>
            </a:xfrm>
            <a:prstGeom prst="rect">
              <a:avLst/>
            </a:prstGeom>
            <a:solidFill>
              <a:schemeClr val="bg1"/>
            </a:solidFill>
          </p:spPr>
          <p:txBody>
            <a:bodyPr wrap="square" rtlCol="0">
              <a:spAutoFit/>
            </a:bodyPr>
            <a:lstStyle/>
            <a:p>
              <a:endParaRPr lang="fr-FR" dirty="0"/>
            </a:p>
          </p:txBody>
        </p:sp>
      </p:grpSp>
      <p:sp>
        <p:nvSpPr>
          <p:cNvPr id="7" name="Espace réservé du texte 6"/>
          <p:cNvSpPr txBox="1">
            <a:spLocks noGrp="1"/>
          </p:cNvSpPr>
          <p:nvPr>
            <p:ph type="body" sz="quarter" idx="3"/>
          </p:nvPr>
        </p:nvSpPr>
        <p:spPr>
          <a:xfrm>
            <a:off x="4191225" y="3427888"/>
            <a:ext cx="4917279" cy="2394502"/>
          </a:xfrm>
          <a:prstGeom prst="rect">
            <a:avLst/>
          </a:prstGeom>
          <a:noFill/>
        </p:spPr>
        <p:txBody>
          <a:bodyPr wrap="square" rtlCol="0">
            <a:spAutoFit/>
          </a:bodyPr>
          <a:lstStyle/>
          <a:p>
            <a:r>
              <a:rPr lang="fr-FR" sz="1800" b="0" u="sng" dirty="0" smtClean="0"/>
              <a:t>Capacité des aquifères</a:t>
            </a:r>
            <a:r>
              <a:rPr lang="fr-FR" sz="1800" b="0" dirty="0" smtClean="0"/>
              <a:t>: 126 Milliards m</a:t>
            </a:r>
            <a:r>
              <a:rPr lang="fr-FR" sz="1800" b="0" baseline="30000" dirty="0" smtClean="0"/>
              <a:t>3</a:t>
            </a:r>
          </a:p>
          <a:p>
            <a:r>
              <a:rPr lang="fr-FR" sz="1800" b="0" u="sng" dirty="0" smtClean="0"/>
              <a:t>Renouvellement </a:t>
            </a:r>
            <a:r>
              <a:rPr lang="fr-FR" sz="1200" b="0" u="sng" dirty="0" smtClean="0"/>
              <a:t>(1997)</a:t>
            </a:r>
            <a:r>
              <a:rPr lang="fr-FR" sz="1800" b="0" dirty="0" smtClean="0"/>
              <a:t>: 37 milliards m</a:t>
            </a:r>
            <a:r>
              <a:rPr lang="fr-FR" sz="1800" b="0" baseline="30000" dirty="0" smtClean="0"/>
              <a:t>3</a:t>
            </a:r>
            <a:r>
              <a:rPr lang="fr-FR" sz="1800" b="0" dirty="0" smtClean="0"/>
              <a:t>/an (28%)</a:t>
            </a:r>
          </a:p>
          <a:p>
            <a:pPr algn="just"/>
            <a:r>
              <a:rPr lang="fr-FR" sz="1800" b="0" u="sng" dirty="0" smtClean="0"/>
              <a:t>Productivité des nappes:</a:t>
            </a:r>
          </a:p>
          <a:p>
            <a:pPr marL="742950" lvl="1" indent="-285750" algn="just">
              <a:buFont typeface="Arial" panose="020B0604020202020204" pitchFamily="34" charset="0"/>
              <a:buChar char="•"/>
            </a:pPr>
            <a:r>
              <a:rPr lang="fr-FR" sz="1600" b="0" u="sng" dirty="0" smtClean="0"/>
              <a:t> </a:t>
            </a:r>
            <a:r>
              <a:rPr lang="fr-FR" sz="1600" u="sng" dirty="0" smtClean="0"/>
              <a:t>de fissures</a:t>
            </a:r>
            <a:r>
              <a:rPr lang="fr-FR" sz="1600" dirty="0" smtClean="0"/>
              <a:t>: </a:t>
            </a:r>
            <a:r>
              <a:rPr lang="fr-FR" sz="1600" b="0" dirty="0" smtClean="0"/>
              <a:t>Seulement 5% des forages ont des débits supérieurs à 10 m</a:t>
            </a:r>
            <a:r>
              <a:rPr lang="fr-FR" sz="1600" b="0" baseline="30000" dirty="0" smtClean="0"/>
              <a:t>3</a:t>
            </a:r>
            <a:r>
              <a:rPr lang="fr-FR" sz="1600" b="0" dirty="0" smtClean="0"/>
              <a:t>/h </a:t>
            </a:r>
          </a:p>
          <a:p>
            <a:pPr marL="742950" lvl="1" indent="-285750" algn="just">
              <a:buFont typeface="Arial" panose="020B0604020202020204" pitchFamily="34" charset="0"/>
              <a:buChar char="•"/>
            </a:pPr>
            <a:r>
              <a:rPr lang="fr-FR" sz="1600" dirty="0" smtClean="0"/>
              <a:t>du bassin sédimentaire</a:t>
            </a:r>
            <a:r>
              <a:rPr lang="fr-FR" sz="1600" b="0" dirty="0" smtClean="0"/>
              <a:t>: 50 à 250-300 m</a:t>
            </a:r>
            <a:r>
              <a:rPr lang="fr-FR" sz="1600" b="0" baseline="30000" dirty="0" smtClean="0"/>
              <a:t>3</a:t>
            </a:r>
            <a:r>
              <a:rPr lang="fr-FR" sz="1600" b="0" dirty="0" smtClean="0"/>
              <a:t>/h</a:t>
            </a:r>
            <a:endParaRPr lang="fr-FR" sz="1600" b="0" dirty="0"/>
          </a:p>
        </p:txBody>
      </p:sp>
    </p:spTree>
    <p:extLst>
      <p:ext uri="{BB962C8B-B14F-4D97-AF65-F5344CB8AC3E}">
        <p14:creationId xmlns:p14="http://schemas.microsoft.com/office/powerpoint/2010/main" xmlns="" val="14623191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DFF42CF8-5D28-4782-AA0B-727B295C7876}" type="slidenum">
              <a:rPr lang="es-ES" altLang="fr-FR" smtClean="0"/>
              <a:pPr>
                <a:defRPr/>
              </a:pPr>
              <a:t>11</a:t>
            </a:fld>
            <a:endParaRPr lang="es-ES" altLang="fr-FR" dirty="0"/>
          </a:p>
        </p:txBody>
      </p:sp>
      <p:grpSp>
        <p:nvGrpSpPr>
          <p:cNvPr id="19" name="Groupe 18"/>
          <p:cNvGrpSpPr/>
          <p:nvPr/>
        </p:nvGrpSpPr>
        <p:grpSpPr>
          <a:xfrm>
            <a:off x="249227" y="908720"/>
            <a:ext cx="4534224" cy="1998397"/>
            <a:chOff x="325808" y="710523"/>
            <a:chExt cx="4534224" cy="1998397"/>
          </a:xfrm>
        </p:grpSpPr>
        <p:grpSp>
          <p:nvGrpSpPr>
            <p:cNvPr id="9" name="Groupe 22"/>
            <p:cNvGrpSpPr/>
            <p:nvPr/>
          </p:nvGrpSpPr>
          <p:grpSpPr>
            <a:xfrm>
              <a:off x="325808" y="710523"/>
              <a:ext cx="4534224" cy="1998397"/>
              <a:chOff x="2757488" y="67829"/>
              <a:chExt cx="9217025" cy="3952875"/>
            </a:xfrm>
          </p:grpSpPr>
          <p:grpSp>
            <p:nvGrpSpPr>
              <p:cNvPr id="10" name="Groupe 23"/>
              <p:cNvGrpSpPr/>
              <p:nvPr/>
            </p:nvGrpSpPr>
            <p:grpSpPr>
              <a:xfrm>
                <a:off x="2757488" y="67829"/>
                <a:ext cx="9217025" cy="3952875"/>
                <a:chOff x="2757488" y="67829"/>
                <a:chExt cx="9217025" cy="3952875"/>
              </a:xfrm>
            </p:grpSpPr>
            <p:pic>
              <p:nvPicPr>
                <p:cNvPr id="12" name="Imag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7488" y="67829"/>
                  <a:ext cx="9217025" cy="395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Arrow Connector 5"/>
                <p:cNvCxnSpPr/>
                <p:nvPr/>
              </p:nvCxnSpPr>
              <p:spPr>
                <a:xfrm>
                  <a:off x="3384550" y="2111952"/>
                  <a:ext cx="3741738" cy="0"/>
                </a:xfrm>
                <a:prstGeom prst="straightConnector1">
                  <a:avLst/>
                </a:prstGeom>
                <a:ln w="57150">
                  <a:headEnd type="triangle"/>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7"/>
                <p:cNvCxnSpPr/>
                <p:nvPr/>
              </p:nvCxnSpPr>
              <p:spPr>
                <a:xfrm>
                  <a:off x="6935788" y="2572327"/>
                  <a:ext cx="3205162" cy="15875"/>
                </a:xfrm>
                <a:prstGeom prst="straightConnector1">
                  <a:avLst/>
                </a:prstGeom>
                <a:ln w="57150">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9"/>
                <p:cNvCxnSpPr/>
                <p:nvPr/>
              </p:nvCxnSpPr>
              <p:spPr>
                <a:xfrm>
                  <a:off x="9952038" y="2231015"/>
                  <a:ext cx="2022475" cy="0"/>
                </a:xfrm>
                <a:prstGeom prst="straightConnector1">
                  <a:avLst/>
                </a:prstGeom>
                <a:ln w="57150">
                  <a:solidFill>
                    <a:schemeClr val="accent2"/>
                  </a:solidFill>
                  <a:headEnd type="triangle"/>
                  <a:tailEnd type="triangle"/>
                </a:ln>
              </p:spPr>
              <p:style>
                <a:lnRef idx="3">
                  <a:schemeClr val="dk1"/>
                </a:lnRef>
                <a:fillRef idx="0">
                  <a:schemeClr val="dk1"/>
                </a:fillRef>
                <a:effectRef idx="2">
                  <a:schemeClr val="dk1"/>
                </a:effectRef>
                <a:fontRef idx="minor">
                  <a:schemeClr val="tx1"/>
                </a:fontRef>
              </p:style>
            </p:cxnSp>
          </p:grpSp>
          <p:sp>
            <p:nvSpPr>
              <p:cNvPr id="11" name="Rectangle 2"/>
              <p:cNvSpPr>
                <a:spLocks noChangeArrowheads="1"/>
              </p:cNvSpPr>
              <p:nvPr/>
            </p:nvSpPr>
            <p:spPr bwMode="auto">
              <a:xfrm>
                <a:off x="5255417" y="177079"/>
                <a:ext cx="4460081" cy="680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nSpc>
                    <a:spcPct val="90000"/>
                  </a:lnSpc>
                  <a:spcBef>
                    <a:spcPts val="1200"/>
                  </a:spcBef>
                  <a:spcAft>
                    <a:spcPts val="200"/>
                  </a:spcAft>
                  <a:buClr>
                    <a:schemeClr val="accent1"/>
                  </a:buClr>
                  <a:buSzPct val="100000"/>
                  <a:buFont typeface="Tw Cen MT" panose="020B0602020104020603" pitchFamily="34" charset="0"/>
                  <a:buChar char=" "/>
                  <a:defRPr sz="2200">
                    <a:solidFill>
                      <a:schemeClr val="tx1"/>
                    </a:solidFill>
                    <a:latin typeface="Tw Cen MT" panose="020B0602020104020603" pitchFamily="34" charset="0"/>
                  </a:defRPr>
                </a:lvl1pPr>
                <a:lvl2pPr marL="742950" indent="-285750">
                  <a:lnSpc>
                    <a:spcPct val="90000"/>
                  </a:lnSpc>
                  <a:spcBef>
                    <a:spcPts val="200"/>
                  </a:spcBef>
                  <a:spcAft>
                    <a:spcPts val="400"/>
                  </a:spcAft>
                  <a:buClr>
                    <a:schemeClr val="accent1"/>
                  </a:buClr>
                  <a:buFont typeface="Wingdings 3" panose="05040102010807070707" pitchFamily="18" charset="2"/>
                  <a:buChar char=""/>
                  <a:defRPr>
                    <a:solidFill>
                      <a:schemeClr val="tx1"/>
                    </a:solidFill>
                    <a:latin typeface="Tw Cen MT" panose="020B0602020104020603" pitchFamily="34" charset="0"/>
                  </a:defRPr>
                </a:lvl2pPr>
                <a:lvl3pPr marL="1143000" indent="-228600">
                  <a:lnSpc>
                    <a:spcPct val="90000"/>
                  </a:lnSpc>
                  <a:spcBef>
                    <a:spcPts val="200"/>
                  </a:spcBef>
                  <a:spcAft>
                    <a:spcPts val="400"/>
                  </a:spcAft>
                  <a:buClr>
                    <a:schemeClr val="accent1"/>
                  </a:buClr>
                  <a:buFont typeface="Wingdings 3" panose="05040102010807070707" pitchFamily="18" charset="2"/>
                  <a:buChar char=""/>
                  <a:defRPr sz="1400">
                    <a:solidFill>
                      <a:schemeClr val="tx1"/>
                    </a:solidFill>
                    <a:latin typeface="Tw Cen MT" panose="020B0602020104020603" pitchFamily="34" charset="0"/>
                  </a:defRPr>
                </a:lvl3pPr>
                <a:lvl4pPr marL="1600200" indent="-228600">
                  <a:lnSpc>
                    <a:spcPct val="90000"/>
                  </a:lnSpc>
                  <a:spcBef>
                    <a:spcPts val="200"/>
                  </a:spcBef>
                  <a:spcAft>
                    <a:spcPts val="400"/>
                  </a:spcAft>
                  <a:buClr>
                    <a:schemeClr val="accent1"/>
                  </a:buClr>
                  <a:buFont typeface="Wingdings 3" panose="05040102010807070707" pitchFamily="18" charset="2"/>
                  <a:buChar char=""/>
                  <a:defRPr sz="1400">
                    <a:solidFill>
                      <a:schemeClr val="tx1"/>
                    </a:solidFill>
                    <a:latin typeface="Tw Cen MT" panose="020B0602020104020603" pitchFamily="34" charset="0"/>
                  </a:defRPr>
                </a:lvl4pPr>
                <a:lvl5pPr marL="2057400" indent="-228600">
                  <a:lnSpc>
                    <a:spcPct val="90000"/>
                  </a:lnSpc>
                  <a:spcBef>
                    <a:spcPts val="200"/>
                  </a:spcBef>
                  <a:spcAft>
                    <a:spcPts val="400"/>
                  </a:spcAft>
                  <a:buClr>
                    <a:schemeClr val="accent1"/>
                  </a:buClr>
                  <a:buFont typeface="Wingdings 3" panose="05040102010807070707" pitchFamily="18" charset="2"/>
                  <a:buChar char=""/>
                  <a:defRPr sz="1400">
                    <a:solidFill>
                      <a:schemeClr val="tx1"/>
                    </a:solidFill>
                    <a:latin typeface="Tw Cen MT" panose="020B0602020104020603" pitchFamily="34" charset="0"/>
                  </a:defRPr>
                </a:lvl5pPr>
                <a:lvl6pPr marL="25146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400">
                    <a:solidFill>
                      <a:schemeClr val="tx1"/>
                    </a:solidFill>
                    <a:latin typeface="Tw Cen MT" panose="020B0602020104020603" pitchFamily="34" charset="0"/>
                  </a:defRPr>
                </a:lvl6pPr>
                <a:lvl7pPr marL="29718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400">
                    <a:solidFill>
                      <a:schemeClr val="tx1"/>
                    </a:solidFill>
                    <a:latin typeface="Tw Cen MT" panose="020B0602020104020603" pitchFamily="34" charset="0"/>
                  </a:defRPr>
                </a:lvl7pPr>
                <a:lvl8pPr marL="34290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400">
                    <a:solidFill>
                      <a:schemeClr val="tx1"/>
                    </a:solidFill>
                    <a:latin typeface="Tw Cen MT" panose="020B0602020104020603" pitchFamily="34" charset="0"/>
                  </a:defRPr>
                </a:lvl8pPr>
                <a:lvl9pPr marL="3886200" indent="-228600" eaLnBrk="0" fontAlgn="base" hangingPunct="0">
                  <a:lnSpc>
                    <a:spcPct val="90000"/>
                  </a:lnSpc>
                  <a:spcBef>
                    <a:spcPts val="200"/>
                  </a:spcBef>
                  <a:spcAft>
                    <a:spcPts val="400"/>
                  </a:spcAft>
                  <a:buClr>
                    <a:schemeClr val="accent1"/>
                  </a:buClr>
                  <a:buFont typeface="Wingdings 3" panose="05040102010807070707" pitchFamily="18" charset="2"/>
                  <a:buChar char=""/>
                  <a:defRPr sz="1400">
                    <a:solidFill>
                      <a:schemeClr val="tx1"/>
                    </a:solidFill>
                    <a:latin typeface="Tw Cen MT" panose="020B0602020104020603" pitchFamily="34" charset="0"/>
                  </a:defRPr>
                </a:lvl9pPr>
              </a:lstStyle>
              <a:p>
                <a:pPr eaLnBrk="0" fontAlgn="base" hangingPunct="0">
                  <a:lnSpc>
                    <a:spcPct val="80000"/>
                  </a:lnSpc>
                  <a:spcBef>
                    <a:spcPct val="20000"/>
                  </a:spcBef>
                  <a:spcAft>
                    <a:spcPct val="0"/>
                  </a:spcAft>
                  <a:buClrTx/>
                  <a:buSzTx/>
                  <a:buFontTx/>
                  <a:buNone/>
                </a:pPr>
                <a:endParaRPr lang="fr-FR" sz="2400" b="1" u="sng" dirty="0" smtClean="0">
                  <a:solidFill>
                    <a:srgbClr val="FF0000"/>
                  </a:solidFill>
                  <a:latin typeface="Trebuchet MS" panose="020B0603020202020204" pitchFamily="34" charset="0"/>
                  <a:ea typeface="MS PGothic" panose="020B0600070205080204" pitchFamily="34" charset="-128"/>
                </a:endParaRPr>
              </a:p>
            </p:txBody>
          </p:sp>
        </p:grpSp>
        <p:sp>
          <p:nvSpPr>
            <p:cNvPr id="8" name="Titre 1"/>
            <p:cNvSpPr txBox="1">
              <a:spLocks/>
            </p:cNvSpPr>
            <p:nvPr/>
          </p:nvSpPr>
          <p:spPr bwMode="auto">
            <a:xfrm>
              <a:off x="1036593" y="713024"/>
              <a:ext cx="3672408" cy="396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fr-FR" sz="1400" b="1" kern="0" dirty="0" smtClean="0">
                  <a:solidFill>
                    <a:srgbClr val="FF0000"/>
                  </a:solidFill>
                </a:rPr>
                <a:t>Les précipitations en RCI</a:t>
              </a:r>
            </a:p>
            <a:p>
              <a:r>
                <a:rPr lang="fr-FR" sz="1400" b="1" kern="0" dirty="0" smtClean="0">
                  <a:solidFill>
                    <a:srgbClr val="FF0000"/>
                  </a:solidFill>
                </a:rPr>
                <a:t> 1961-2010</a:t>
              </a:r>
              <a:endParaRPr lang="fr-FR" sz="1400" b="1" kern="0" dirty="0">
                <a:solidFill>
                  <a:srgbClr val="FF0000"/>
                </a:solidFill>
              </a:endParaRPr>
            </a:p>
          </p:txBody>
        </p:sp>
      </p:grpSp>
      <p:grpSp>
        <p:nvGrpSpPr>
          <p:cNvPr id="18" name="Groupe 17"/>
          <p:cNvGrpSpPr/>
          <p:nvPr/>
        </p:nvGrpSpPr>
        <p:grpSpPr>
          <a:xfrm>
            <a:off x="192684" y="3535384"/>
            <a:ext cx="4772540" cy="2415401"/>
            <a:chOff x="4191948" y="3749900"/>
            <a:chExt cx="4789196" cy="2750776"/>
          </a:xfrm>
        </p:grpSpPr>
        <p:pic>
          <p:nvPicPr>
            <p:cNvPr id="16" name="Image 2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948" y="3749900"/>
              <a:ext cx="4789196" cy="2750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1"/>
            <p:cNvSpPr txBox="1">
              <a:spLocks noChangeArrowheads="1"/>
            </p:cNvSpPr>
            <p:nvPr/>
          </p:nvSpPr>
          <p:spPr bwMode="auto">
            <a:xfrm>
              <a:off x="4710805" y="3813156"/>
              <a:ext cx="3475486" cy="42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ctr">
                <a:defRPr sz="1800" b="1" kern="0">
                  <a:solidFill>
                    <a:srgbClr val="FF0000"/>
                  </a:solidFill>
                  <a:latin typeface="+mj-lt"/>
                  <a:ea typeface="+mj-ea"/>
                  <a:cs typeface="+mj-cs"/>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fr-FR" sz="1400" dirty="0"/>
                <a:t>La température </a:t>
              </a:r>
              <a:r>
                <a:rPr lang="fr-FR" sz="1400" dirty="0" smtClean="0"/>
                <a:t>en RCI</a:t>
              </a:r>
            </a:p>
            <a:p>
              <a:r>
                <a:rPr lang="fr-FR" sz="1400" dirty="0" smtClean="0"/>
                <a:t>1961-2010</a:t>
              </a:r>
              <a:endParaRPr lang="fr-FR" sz="1400" dirty="0"/>
            </a:p>
          </p:txBody>
        </p:sp>
      </p:grpSp>
      <p:pic>
        <p:nvPicPr>
          <p:cNvPr id="21" name="Image 20"/>
          <p:cNvPicPr>
            <a:picLocks noChangeAspect="1"/>
          </p:cNvPicPr>
          <p:nvPr/>
        </p:nvPicPr>
        <p:blipFill>
          <a:blip r:embed="rId4"/>
          <a:stretch>
            <a:fillRect/>
          </a:stretch>
        </p:blipFill>
        <p:spPr>
          <a:xfrm>
            <a:off x="4965224" y="953215"/>
            <a:ext cx="3960319" cy="2475217"/>
          </a:xfrm>
          <a:prstGeom prst="rect">
            <a:avLst/>
          </a:prstGeom>
        </p:spPr>
      </p:pic>
      <p:sp>
        <p:nvSpPr>
          <p:cNvPr id="22" name="Titre 1"/>
          <p:cNvSpPr txBox="1">
            <a:spLocks/>
          </p:cNvSpPr>
          <p:nvPr/>
        </p:nvSpPr>
        <p:spPr bwMode="auto">
          <a:xfrm>
            <a:off x="0" y="45785"/>
            <a:ext cx="8820472" cy="430887"/>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indent="-536575"/>
            <a:r>
              <a:rPr lang="fr-FR" sz="2200" b="1" kern="0" dirty="0" smtClean="0">
                <a:solidFill>
                  <a:schemeClr val="bg1"/>
                </a:solidFill>
                <a:latin typeface="Agency FB" panose="020B0503020202020204" pitchFamily="34" charset="0"/>
                <a:ea typeface="+mj-ea"/>
                <a:cs typeface="+mj-cs"/>
              </a:rPr>
              <a:t>2.2. PRINCIPAUX FACTEURS DU CLIMAT  ET LEUR IMPACT SUR LES RESSOURCES </a:t>
            </a:r>
            <a:r>
              <a:rPr lang="fr-FR" sz="2200" b="1" kern="0" dirty="0">
                <a:solidFill>
                  <a:schemeClr val="bg1"/>
                </a:solidFill>
                <a:latin typeface="Agency FB" panose="020B0503020202020204" pitchFamily="34" charset="0"/>
                <a:ea typeface="+mj-ea"/>
                <a:cs typeface="+mj-cs"/>
              </a:rPr>
              <a:t>EN </a:t>
            </a:r>
            <a:r>
              <a:rPr lang="fr-FR" sz="2200" b="1" kern="0" dirty="0" smtClean="0">
                <a:solidFill>
                  <a:schemeClr val="bg1"/>
                </a:solidFill>
                <a:latin typeface="Agency FB" panose="020B0503020202020204" pitchFamily="34" charset="0"/>
                <a:ea typeface="+mj-ea"/>
                <a:cs typeface="+mj-cs"/>
              </a:rPr>
              <a:t>EAU</a:t>
            </a:r>
            <a:endParaRPr lang="fr-FR" sz="2200" b="1" kern="0" dirty="0">
              <a:solidFill>
                <a:schemeClr val="bg1"/>
              </a:solidFill>
              <a:latin typeface="Agency FB" panose="020B0503020202020204" pitchFamily="34" charset="0"/>
              <a:ea typeface="+mj-ea"/>
              <a:cs typeface="+mj-cs"/>
            </a:endParaRPr>
          </a:p>
        </p:txBody>
      </p:sp>
      <p:sp>
        <p:nvSpPr>
          <p:cNvPr id="23" name="TextBox 11"/>
          <p:cNvSpPr txBox="1">
            <a:spLocks noChangeArrowheads="1"/>
          </p:cNvSpPr>
          <p:nvPr/>
        </p:nvSpPr>
        <p:spPr bwMode="auto">
          <a:xfrm>
            <a:off x="5299508" y="3964720"/>
            <a:ext cx="3626035" cy="1048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ctr">
              <a:defRPr sz="1800" b="1" kern="0">
                <a:solidFill>
                  <a:srgbClr val="FF0000"/>
                </a:solidFill>
                <a:latin typeface="+mj-lt"/>
                <a:ea typeface="+mj-ea"/>
                <a:cs typeface="+mj-cs"/>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fr-FR" dirty="0" smtClean="0"/>
              <a:t>Décroissance des débits en octobre de 340 m</a:t>
            </a:r>
            <a:r>
              <a:rPr lang="fr-FR" baseline="30000" dirty="0" smtClean="0"/>
              <a:t>3</a:t>
            </a:r>
            <a:r>
              <a:rPr lang="fr-FR" dirty="0" smtClean="0"/>
              <a:t>/s pendant la période 1954 – 1970 à 110 m</a:t>
            </a:r>
            <a:r>
              <a:rPr lang="fr-FR" baseline="30000" dirty="0" smtClean="0"/>
              <a:t>3</a:t>
            </a:r>
            <a:r>
              <a:rPr lang="fr-FR" dirty="0" smtClean="0"/>
              <a:t>/s pendant celle de 1991 - 2000</a:t>
            </a:r>
            <a:endParaRPr lang="fr-FR" dirty="0"/>
          </a:p>
        </p:txBody>
      </p:sp>
      <p:sp>
        <p:nvSpPr>
          <p:cNvPr id="24" name="TextBox 11"/>
          <p:cNvSpPr txBox="1">
            <a:spLocks noChangeArrowheads="1"/>
          </p:cNvSpPr>
          <p:nvPr/>
        </p:nvSpPr>
        <p:spPr bwMode="auto">
          <a:xfrm>
            <a:off x="5208687" y="969576"/>
            <a:ext cx="3463399" cy="155168"/>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defPPr>
              <a:defRPr lang="es-ES"/>
            </a:defPPr>
            <a:lvl1pPr algn="ctr">
              <a:defRPr sz="1800" b="1" kern="0">
                <a:solidFill>
                  <a:srgbClr val="FF0000"/>
                </a:solidFill>
                <a:latin typeface="+mj-lt"/>
                <a:ea typeface="+mj-ea"/>
                <a:cs typeface="+mj-cs"/>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endParaRPr lang="fr-FR" dirty="0"/>
          </a:p>
        </p:txBody>
      </p:sp>
      <p:sp>
        <p:nvSpPr>
          <p:cNvPr id="20" name="TextBox 11"/>
          <p:cNvSpPr txBox="1">
            <a:spLocks noChangeArrowheads="1"/>
          </p:cNvSpPr>
          <p:nvPr/>
        </p:nvSpPr>
        <p:spPr bwMode="auto">
          <a:xfrm>
            <a:off x="5425476" y="1021972"/>
            <a:ext cx="26721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ctr">
              <a:defRPr sz="1800" b="1" kern="0">
                <a:solidFill>
                  <a:srgbClr val="FF0000"/>
                </a:solidFill>
                <a:latin typeface="+mj-lt"/>
                <a:ea typeface="+mj-ea"/>
                <a:cs typeface="+mj-cs"/>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fr-FR" sz="1400" dirty="0" smtClean="0"/>
              <a:t>Débits moyens mensuels N’ZI à N’</a:t>
            </a:r>
            <a:r>
              <a:rPr lang="fr-FR" sz="1400" dirty="0" err="1" smtClean="0"/>
              <a:t>zianouan</a:t>
            </a:r>
            <a:r>
              <a:rPr lang="fr-FR" sz="1400" dirty="0" smtClean="0"/>
              <a:t> </a:t>
            </a:r>
          </a:p>
          <a:p>
            <a:r>
              <a:rPr lang="fr-FR" sz="1400" dirty="0" smtClean="0"/>
              <a:t> 1954 - 2000</a:t>
            </a:r>
            <a:endParaRPr lang="fr-FR" sz="1400" dirty="0"/>
          </a:p>
        </p:txBody>
      </p:sp>
    </p:spTree>
    <p:extLst>
      <p:ext uri="{BB962C8B-B14F-4D97-AF65-F5344CB8AC3E}">
        <p14:creationId xmlns:p14="http://schemas.microsoft.com/office/powerpoint/2010/main" xmlns="" val="1438723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179512" y="612778"/>
            <a:ext cx="8640960" cy="5840557"/>
          </a:xfrm>
        </p:spPr>
        <p:txBody>
          <a:bodyPr/>
          <a:lstStyle/>
          <a:p>
            <a:pPr marL="457200" indent="-457200">
              <a:buFont typeface="+mj-lt"/>
              <a:buAutoNum type="arabicPeriod"/>
            </a:pPr>
            <a:r>
              <a:rPr lang="fr-FR" sz="2800" b="1" dirty="0" smtClean="0"/>
              <a:t>Les principales menaces</a:t>
            </a:r>
          </a:p>
          <a:p>
            <a:pPr lvl="1"/>
            <a:r>
              <a:rPr lang="fr-FR" dirty="0" smtClean="0"/>
              <a:t>Baisse des débits des cours d’eau et du niveau des retenues,</a:t>
            </a:r>
          </a:p>
          <a:p>
            <a:pPr lvl="1"/>
            <a:r>
              <a:rPr lang="fr-FR" dirty="0" smtClean="0"/>
              <a:t>Allongement de la durée des périodes de sécheresse,</a:t>
            </a:r>
          </a:p>
          <a:p>
            <a:pPr lvl="1"/>
            <a:r>
              <a:rPr lang="fr-FR" dirty="0" smtClean="0"/>
              <a:t>Inondation des sites de captage d’eau,</a:t>
            </a:r>
          </a:p>
          <a:p>
            <a:pPr lvl="1"/>
            <a:r>
              <a:rPr lang="fr-FR" dirty="0" smtClean="0"/>
              <a:t>Occupation des sols (Urbanisation, activités agricoles, …),</a:t>
            </a:r>
          </a:p>
          <a:p>
            <a:pPr lvl="1"/>
            <a:r>
              <a:rPr lang="fr-FR" dirty="0" smtClean="0"/>
              <a:t>Pollution (eaux usées, intrants agricoles, déchets solides, activités </a:t>
            </a:r>
            <a:r>
              <a:rPr lang="fr-FR" dirty="0"/>
              <a:t>extractives </a:t>
            </a:r>
            <a:r>
              <a:rPr lang="fr-FR" dirty="0" smtClean="0"/>
              <a:t>telles que les sablières</a:t>
            </a:r>
            <a:r>
              <a:rPr lang="fr-FR" dirty="0"/>
              <a:t>, </a:t>
            </a:r>
            <a:r>
              <a:rPr lang="fr-FR" dirty="0" smtClean="0"/>
              <a:t>l’orpaillage</a:t>
            </a:r>
            <a:r>
              <a:rPr lang="fr-FR" dirty="0"/>
              <a:t>, </a:t>
            </a:r>
            <a:r>
              <a:rPr lang="fr-FR" dirty="0" smtClean="0"/>
              <a:t>…)</a:t>
            </a:r>
          </a:p>
          <a:p>
            <a:pPr lvl="1"/>
            <a:r>
              <a:rPr lang="fr-FR" dirty="0" smtClean="0"/>
              <a:t>Destruction du couvert végétal</a:t>
            </a:r>
          </a:p>
          <a:p>
            <a:pPr marL="0" indent="0">
              <a:buNone/>
            </a:pPr>
            <a:r>
              <a:rPr lang="fr-FR" sz="2800" b="1" dirty="0" smtClean="0"/>
              <a:t>2</a:t>
            </a:r>
            <a:r>
              <a:rPr lang="fr-FR" sz="2800" dirty="0" smtClean="0"/>
              <a:t>. </a:t>
            </a:r>
            <a:r>
              <a:rPr lang="fr-FR" sz="2800" b="1" dirty="0"/>
              <a:t>Les </a:t>
            </a:r>
            <a:r>
              <a:rPr lang="fr-FR" sz="2800" b="1" dirty="0" smtClean="0"/>
              <a:t>conséquences sur les ressources en eau</a:t>
            </a:r>
            <a:endParaRPr lang="fr-FR" sz="2800" b="1" dirty="0"/>
          </a:p>
          <a:p>
            <a:pPr lvl="1"/>
            <a:r>
              <a:rPr lang="fr-FR" dirty="0" smtClean="0"/>
              <a:t>Baisse des apports d’eau dans les </a:t>
            </a:r>
            <a:r>
              <a:rPr lang="fr-FR" dirty="0"/>
              <a:t>cours </a:t>
            </a:r>
            <a:r>
              <a:rPr lang="fr-FR" dirty="0" smtClean="0"/>
              <a:t>d’eau et retenues,</a:t>
            </a:r>
          </a:p>
          <a:p>
            <a:pPr lvl="1"/>
            <a:r>
              <a:rPr lang="fr-FR" dirty="0" smtClean="0"/>
              <a:t>Tarissement des nappes d’eau souterraine,</a:t>
            </a:r>
          </a:p>
          <a:p>
            <a:pPr lvl="1"/>
            <a:r>
              <a:rPr lang="fr-FR" dirty="0" smtClean="0"/>
              <a:t>Arrêt voire abandon </a:t>
            </a:r>
            <a:r>
              <a:rPr lang="fr-FR" dirty="0"/>
              <a:t>de </a:t>
            </a:r>
            <a:r>
              <a:rPr lang="fr-FR" dirty="0" smtClean="0"/>
              <a:t>forages,</a:t>
            </a:r>
          </a:p>
          <a:p>
            <a:pPr lvl="1"/>
            <a:r>
              <a:rPr lang="fr-FR" dirty="0" smtClean="0"/>
              <a:t>Dégradation de la qualité des eaux (produits chimiques, turbidité des eaux, rejet des eaux usées industrielles et domestiques, avancée </a:t>
            </a:r>
            <a:r>
              <a:rPr lang="fr-FR" dirty="0"/>
              <a:t>du biseau </a:t>
            </a:r>
            <a:r>
              <a:rPr lang="fr-FR" dirty="0" smtClean="0"/>
              <a:t>salé, …)</a:t>
            </a:r>
          </a:p>
          <a:p>
            <a:pPr lvl="1"/>
            <a:endParaRPr lang="fr-FR" sz="1000" dirty="0" smtClean="0"/>
          </a:p>
          <a:p>
            <a:pPr lvl="1"/>
            <a:endParaRPr lang="fr-FR" sz="1600" dirty="0" smtClean="0"/>
          </a:p>
          <a:p>
            <a:pPr lvl="1"/>
            <a:endParaRPr lang="fr-FR" sz="1600" dirty="0"/>
          </a:p>
          <a:p>
            <a:pPr lvl="1"/>
            <a:endParaRPr lang="fr-FR" sz="1600" dirty="0" smtClean="0"/>
          </a:p>
          <a:p>
            <a:pPr lvl="1"/>
            <a:endParaRPr lang="fr-FR" sz="1600" dirty="0"/>
          </a:p>
          <a:p>
            <a:pPr lvl="1"/>
            <a:endParaRPr lang="fr-FR" sz="1600" dirty="0" smtClean="0"/>
          </a:p>
          <a:p>
            <a:pPr lvl="1"/>
            <a:endParaRPr lang="fr-FR" sz="1600" dirty="0" smtClean="0"/>
          </a:p>
          <a:p>
            <a:pPr marL="457200" lvl="1" indent="0">
              <a:buNone/>
            </a:pPr>
            <a:endParaRPr lang="fr-FR" sz="1600" dirty="0" smtClean="0"/>
          </a:p>
        </p:txBody>
      </p:sp>
      <p:sp>
        <p:nvSpPr>
          <p:cNvPr id="7" name="Espace réservé du numéro de diapositive 6"/>
          <p:cNvSpPr>
            <a:spLocks noGrp="1"/>
          </p:cNvSpPr>
          <p:nvPr>
            <p:ph type="sldNum" sz="quarter" idx="12"/>
          </p:nvPr>
        </p:nvSpPr>
        <p:spPr/>
        <p:txBody>
          <a:bodyPr/>
          <a:lstStyle/>
          <a:p>
            <a:pPr>
              <a:defRPr/>
            </a:pPr>
            <a:fld id="{DFF42CF8-5D28-4782-AA0B-727B295C7876}" type="slidenum">
              <a:rPr lang="es-ES" altLang="fr-FR" smtClean="0"/>
              <a:pPr>
                <a:defRPr/>
              </a:pPr>
              <a:t>12</a:t>
            </a:fld>
            <a:endParaRPr lang="es-ES" altLang="fr-FR"/>
          </a:p>
        </p:txBody>
      </p:sp>
      <p:sp>
        <p:nvSpPr>
          <p:cNvPr id="8" name="Titre 1"/>
          <p:cNvSpPr txBox="1">
            <a:spLocks/>
          </p:cNvSpPr>
          <p:nvPr/>
        </p:nvSpPr>
        <p:spPr bwMode="auto">
          <a:xfrm>
            <a:off x="0" y="0"/>
            <a:ext cx="8820472" cy="507831"/>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indent="-536575"/>
            <a:r>
              <a:rPr lang="fr-FR" sz="2700" b="1" kern="0" dirty="0" smtClean="0">
                <a:solidFill>
                  <a:schemeClr val="bg1"/>
                </a:solidFill>
                <a:latin typeface="Agency FB" panose="020B0503020202020204" pitchFamily="34" charset="0"/>
                <a:ea typeface="+mj-ea"/>
                <a:cs typeface="+mj-cs"/>
              </a:rPr>
              <a:t>2.3. MENACES ET CONSEQUENCES SUR LES RESSOURCES </a:t>
            </a:r>
            <a:r>
              <a:rPr lang="fr-FR" sz="2700" b="1" kern="0" dirty="0">
                <a:solidFill>
                  <a:schemeClr val="bg1"/>
                </a:solidFill>
                <a:latin typeface="Agency FB" panose="020B0503020202020204" pitchFamily="34" charset="0"/>
                <a:ea typeface="+mj-ea"/>
                <a:cs typeface="+mj-cs"/>
              </a:rPr>
              <a:t>EN </a:t>
            </a:r>
            <a:r>
              <a:rPr lang="fr-FR" sz="2700" b="1" kern="0" dirty="0" smtClean="0">
                <a:solidFill>
                  <a:schemeClr val="bg1"/>
                </a:solidFill>
                <a:latin typeface="Agency FB" panose="020B0503020202020204" pitchFamily="34" charset="0"/>
                <a:ea typeface="+mj-ea"/>
                <a:cs typeface="+mj-cs"/>
              </a:rPr>
              <a:t>EAU</a:t>
            </a:r>
            <a:endParaRPr lang="fr-FR" sz="2700" b="1" kern="0" dirty="0">
              <a:solidFill>
                <a:schemeClr val="bg1"/>
              </a:solidFill>
              <a:latin typeface="Agency FB" panose="020B0503020202020204" pitchFamily="34" charset="0"/>
              <a:ea typeface="+mj-ea"/>
              <a:cs typeface="+mj-cs"/>
            </a:endParaRPr>
          </a:p>
        </p:txBody>
      </p:sp>
    </p:spTree>
    <p:extLst>
      <p:ext uri="{BB962C8B-B14F-4D97-AF65-F5344CB8AC3E}">
        <p14:creationId xmlns:p14="http://schemas.microsoft.com/office/powerpoint/2010/main" xmlns="" val="614800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179512" y="612779"/>
            <a:ext cx="8640960" cy="3951288"/>
          </a:xfrm>
        </p:spPr>
        <p:txBody>
          <a:bodyPr/>
          <a:lstStyle/>
          <a:p>
            <a:pPr lvl="1"/>
            <a:endParaRPr lang="fr-FR" sz="1600" dirty="0"/>
          </a:p>
          <a:p>
            <a:pPr lvl="1"/>
            <a:endParaRPr lang="fr-FR" sz="1600" dirty="0" smtClean="0"/>
          </a:p>
          <a:p>
            <a:pPr lvl="1"/>
            <a:endParaRPr lang="fr-FR" sz="1600" dirty="0"/>
          </a:p>
          <a:p>
            <a:pPr lvl="1"/>
            <a:endParaRPr lang="fr-FR" sz="1600" dirty="0" smtClean="0"/>
          </a:p>
          <a:p>
            <a:pPr lvl="1"/>
            <a:endParaRPr lang="fr-FR" sz="1600" dirty="0"/>
          </a:p>
          <a:p>
            <a:pPr lvl="1"/>
            <a:endParaRPr lang="fr-FR" sz="1600" dirty="0" smtClean="0"/>
          </a:p>
          <a:p>
            <a:pPr lvl="1"/>
            <a:endParaRPr lang="fr-FR" sz="1600" dirty="0" smtClean="0"/>
          </a:p>
          <a:p>
            <a:pPr marL="457200" lvl="1" indent="0">
              <a:buNone/>
            </a:pPr>
            <a:endParaRPr lang="fr-FR" sz="1600" dirty="0" smtClean="0"/>
          </a:p>
        </p:txBody>
      </p:sp>
      <p:sp>
        <p:nvSpPr>
          <p:cNvPr id="7" name="Espace réservé du numéro de diapositive 6"/>
          <p:cNvSpPr>
            <a:spLocks noGrp="1"/>
          </p:cNvSpPr>
          <p:nvPr>
            <p:ph type="sldNum" sz="quarter" idx="12"/>
          </p:nvPr>
        </p:nvSpPr>
        <p:spPr/>
        <p:txBody>
          <a:bodyPr/>
          <a:lstStyle/>
          <a:p>
            <a:pPr>
              <a:defRPr/>
            </a:pPr>
            <a:fld id="{DFF42CF8-5D28-4782-AA0B-727B295C7876}" type="slidenum">
              <a:rPr lang="es-ES" altLang="fr-FR" smtClean="0"/>
              <a:pPr>
                <a:defRPr/>
              </a:pPr>
              <a:t>13</a:t>
            </a:fld>
            <a:endParaRPr lang="es-ES" altLang="fr-FR"/>
          </a:p>
        </p:txBody>
      </p:sp>
      <p:sp>
        <p:nvSpPr>
          <p:cNvPr id="8" name="Titre 1"/>
          <p:cNvSpPr txBox="1">
            <a:spLocks/>
          </p:cNvSpPr>
          <p:nvPr/>
        </p:nvSpPr>
        <p:spPr bwMode="auto">
          <a:xfrm>
            <a:off x="0" y="0"/>
            <a:ext cx="6929454" cy="52322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indent="-536575"/>
            <a:r>
              <a:rPr lang="fr-FR" sz="2800" b="1" kern="0" dirty="0" smtClean="0">
                <a:solidFill>
                  <a:schemeClr val="bg1"/>
                </a:solidFill>
                <a:latin typeface="Agency FB" panose="020B0503020202020204" pitchFamily="34" charset="0"/>
                <a:ea typeface="+mj-ea"/>
                <a:cs typeface="+mj-cs"/>
              </a:rPr>
              <a:t>MENACES SUR LES RESSOURCES </a:t>
            </a:r>
            <a:r>
              <a:rPr lang="fr-FR" sz="2800" b="1" kern="0" dirty="0">
                <a:solidFill>
                  <a:schemeClr val="bg1"/>
                </a:solidFill>
                <a:latin typeface="Agency FB" panose="020B0503020202020204" pitchFamily="34" charset="0"/>
                <a:ea typeface="+mj-ea"/>
                <a:cs typeface="+mj-cs"/>
              </a:rPr>
              <a:t>EN </a:t>
            </a:r>
            <a:r>
              <a:rPr lang="fr-FR" sz="2800" b="1" kern="0" dirty="0" smtClean="0">
                <a:solidFill>
                  <a:schemeClr val="bg1"/>
                </a:solidFill>
                <a:latin typeface="Agency FB" panose="020B0503020202020204" pitchFamily="34" charset="0"/>
                <a:ea typeface="+mj-ea"/>
                <a:cs typeface="+mj-cs"/>
              </a:rPr>
              <a:t>EAU</a:t>
            </a:r>
            <a:endParaRPr lang="fr-FR" sz="2800" b="1" kern="0" dirty="0">
              <a:solidFill>
                <a:schemeClr val="bg1"/>
              </a:solidFill>
              <a:latin typeface="Agency FB" panose="020B0503020202020204" pitchFamily="34" charset="0"/>
              <a:ea typeface="+mj-ea"/>
              <a:cs typeface="+mj-cs"/>
            </a:endParaRPr>
          </a:p>
        </p:txBody>
      </p:sp>
      <p:pic>
        <p:nvPicPr>
          <p:cNvPr id="10" name="Image 9"/>
          <p:cNvPicPr/>
          <p:nvPr/>
        </p:nvPicPr>
        <p:blipFill>
          <a:blip r:embed="rId2">
            <a:extLst>
              <a:ext uri="{28A0092B-C50C-407E-A947-70E740481C1C}">
                <a14:useLocalDpi xmlns:a14="http://schemas.microsoft.com/office/drawing/2010/main" xmlns="" val="0"/>
              </a:ext>
            </a:extLst>
          </a:blip>
          <a:stretch>
            <a:fillRect/>
          </a:stretch>
        </p:blipFill>
        <p:spPr>
          <a:xfrm>
            <a:off x="323528" y="692696"/>
            <a:ext cx="3168352" cy="2304256"/>
          </a:xfrm>
          <a:prstGeom prst="rect">
            <a:avLst/>
          </a:prstGeom>
        </p:spPr>
      </p:pic>
      <p:pic>
        <p:nvPicPr>
          <p:cNvPr id="12" name="Image 11"/>
          <p:cNvPicPr/>
          <p:nvPr/>
        </p:nvPicPr>
        <p:blipFill>
          <a:blip r:embed="rId3" cstate="print"/>
          <a:stretch>
            <a:fillRect/>
          </a:stretch>
        </p:blipFill>
        <p:spPr>
          <a:xfrm>
            <a:off x="3491880" y="2973961"/>
            <a:ext cx="3821078" cy="2603728"/>
          </a:xfrm>
          <a:prstGeom prst="rect">
            <a:avLst/>
          </a:prstGeom>
        </p:spPr>
      </p:pic>
      <p:sp>
        <p:nvSpPr>
          <p:cNvPr id="5" name="ZoneTexte 4"/>
          <p:cNvSpPr txBox="1"/>
          <p:nvPr/>
        </p:nvSpPr>
        <p:spPr>
          <a:xfrm>
            <a:off x="3666149" y="1435300"/>
            <a:ext cx="3744416" cy="923330"/>
          </a:xfrm>
          <a:prstGeom prst="rect">
            <a:avLst/>
          </a:prstGeom>
          <a:noFill/>
        </p:spPr>
        <p:txBody>
          <a:bodyPr wrap="square" rtlCol="0">
            <a:spAutoFit/>
          </a:bodyPr>
          <a:lstStyle/>
          <a:p>
            <a:r>
              <a:rPr lang="fr-FR" dirty="0" smtClean="0"/>
              <a:t>Retenue d’eau du barrage de la Loka servant à l’AEP de Bouaké &amp; environs (1,5 Millions d’habitants)</a:t>
            </a:r>
            <a:endParaRPr lang="fr-FR" dirty="0"/>
          </a:p>
        </p:txBody>
      </p:sp>
      <p:sp>
        <p:nvSpPr>
          <p:cNvPr id="6" name="ZoneTexte 5"/>
          <p:cNvSpPr txBox="1"/>
          <p:nvPr/>
        </p:nvSpPr>
        <p:spPr>
          <a:xfrm>
            <a:off x="395536" y="845365"/>
            <a:ext cx="2952328" cy="369332"/>
          </a:xfrm>
          <a:prstGeom prst="rect">
            <a:avLst/>
          </a:prstGeom>
          <a:noFill/>
        </p:spPr>
        <p:txBody>
          <a:bodyPr wrap="square" rtlCol="0">
            <a:spAutoFit/>
          </a:bodyPr>
          <a:lstStyle/>
          <a:p>
            <a:r>
              <a:rPr lang="fr-FR" dirty="0" smtClean="0"/>
              <a:t>Juin 2015 (22 millions m</a:t>
            </a:r>
            <a:r>
              <a:rPr lang="fr-FR" baseline="30000" dirty="0" smtClean="0"/>
              <a:t>3</a:t>
            </a:r>
            <a:r>
              <a:rPr lang="fr-FR" dirty="0" smtClean="0"/>
              <a:t>)</a:t>
            </a:r>
            <a:endParaRPr lang="fr-FR" dirty="0"/>
          </a:p>
        </p:txBody>
      </p:sp>
      <p:sp>
        <p:nvSpPr>
          <p:cNvPr id="13" name="ZoneTexte 12"/>
          <p:cNvSpPr txBox="1"/>
          <p:nvPr/>
        </p:nvSpPr>
        <p:spPr>
          <a:xfrm>
            <a:off x="3779912" y="5179398"/>
            <a:ext cx="3461038" cy="369332"/>
          </a:xfrm>
          <a:prstGeom prst="rect">
            <a:avLst/>
          </a:prstGeom>
          <a:noFill/>
        </p:spPr>
        <p:txBody>
          <a:bodyPr wrap="square" rtlCol="0">
            <a:spAutoFit/>
          </a:bodyPr>
          <a:lstStyle/>
          <a:p>
            <a:r>
              <a:rPr lang="fr-FR" dirty="0" smtClean="0">
                <a:solidFill>
                  <a:srgbClr val="FFFFFF"/>
                </a:solidFill>
              </a:rPr>
              <a:t>Janv. 2018 (- de 2 millions m</a:t>
            </a:r>
            <a:r>
              <a:rPr lang="fr-FR" baseline="30000" dirty="0" smtClean="0">
                <a:solidFill>
                  <a:srgbClr val="FFFFFF"/>
                </a:solidFill>
              </a:rPr>
              <a:t>3</a:t>
            </a:r>
            <a:r>
              <a:rPr lang="fr-FR" dirty="0" smtClean="0">
                <a:solidFill>
                  <a:srgbClr val="FFFFFF"/>
                </a:solidFill>
              </a:rPr>
              <a:t>)</a:t>
            </a:r>
            <a:endParaRPr lang="fr-FR" dirty="0">
              <a:solidFill>
                <a:srgbClr val="FFFFFF"/>
              </a:solidFill>
            </a:endParaRPr>
          </a:p>
        </p:txBody>
      </p:sp>
      <p:sp>
        <p:nvSpPr>
          <p:cNvPr id="11" name="Titre 1"/>
          <p:cNvSpPr txBox="1">
            <a:spLocks/>
          </p:cNvSpPr>
          <p:nvPr/>
        </p:nvSpPr>
        <p:spPr bwMode="auto">
          <a:xfrm>
            <a:off x="0" y="0"/>
            <a:ext cx="8820472" cy="507831"/>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indent="-536575"/>
            <a:r>
              <a:rPr lang="fr-FR" sz="2700" b="1" kern="0" dirty="0" smtClean="0">
                <a:solidFill>
                  <a:schemeClr val="bg1"/>
                </a:solidFill>
                <a:latin typeface="Agency FB" panose="020B0503020202020204" pitchFamily="34" charset="0"/>
                <a:ea typeface="+mj-ea"/>
                <a:cs typeface="+mj-cs"/>
              </a:rPr>
              <a:t>2.3. MENACES ET CONSEQUENCES SUR LES RESSOURCES </a:t>
            </a:r>
            <a:r>
              <a:rPr lang="fr-FR" sz="2700" b="1" kern="0" dirty="0">
                <a:solidFill>
                  <a:schemeClr val="bg1"/>
                </a:solidFill>
                <a:latin typeface="Agency FB" panose="020B0503020202020204" pitchFamily="34" charset="0"/>
                <a:ea typeface="+mj-ea"/>
                <a:cs typeface="+mj-cs"/>
              </a:rPr>
              <a:t>EN </a:t>
            </a:r>
            <a:r>
              <a:rPr lang="fr-FR" sz="2700" b="1" kern="0" dirty="0" smtClean="0">
                <a:solidFill>
                  <a:schemeClr val="bg1"/>
                </a:solidFill>
                <a:latin typeface="Agency FB" panose="020B0503020202020204" pitchFamily="34" charset="0"/>
                <a:ea typeface="+mj-ea"/>
                <a:cs typeface="+mj-cs"/>
              </a:rPr>
              <a:t>EAU (suite)</a:t>
            </a:r>
            <a:endParaRPr lang="fr-FR" sz="2700" b="1" kern="0" dirty="0">
              <a:solidFill>
                <a:schemeClr val="bg1"/>
              </a:solidFill>
              <a:latin typeface="Agency FB" panose="020B0503020202020204" pitchFamily="34" charset="0"/>
              <a:ea typeface="+mj-ea"/>
              <a:cs typeface="+mj-cs"/>
            </a:endParaRPr>
          </a:p>
        </p:txBody>
      </p:sp>
    </p:spTree>
    <p:extLst>
      <p:ext uri="{BB962C8B-B14F-4D97-AF65-F5344CB8AC3E}">
        <p14:creationId xmlns:p14="http://schemas.microsoft.com/office/powerpoint/2010/main" xmlns="" val="2256051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179512" y="548679"/>
            <a:ext cx="8856984" cy="5696545"/>
          </a:xfrm>
        </p:spPr>
        <p:txBody>
          <a:bodyPr/>
          <a:lstStyle/>
          <a:p>
            <a:pPr marL="457200" indent="-457200">
              <a:buFont typeface="+mj-lt"/>
              <a:buAutoNum type="arabicPeriod"/>
            </a:pPr>
            <a:r>
              <a:rPr lang="fr-FR" b="1" dirty="0"/>
              <a:t>Dégradation de la qualité du service d’eau </a:t>
            </a:r>
            <a:r>
              <a:rPr lang="fr-FR" b="1" dirty="0" smtClean="0"/>
              <a:t>potable</a:t>
            </a:r>
            <a:r>
              <a:rPr lang="fr-FR" dirty="0" smtClean="0"/>
              <a:t> </a:t>
            </a:r>
            <a:r>
              <a:rPr lang="fr-FR" sz="1600" dirty="0" smtClean="0"/>
              <a:t>(Baisse de la production, Rupture </a:t>
            </a:r>
            <a:r>
              <a:rPr lang="fr-FR" sz="1600" dirty="0"/>
              <a:t>de la continuité de </a:t>
            </a:r>
            <a:r>
              <a:rPr lang="fr-FR" sz="1600" dirty="0" smtClean="0"/>
              <a:t>service, filière de traitement inadaptée, …), </a:t>
            </a:r>
            <a:endParaRPr lang="fr-FR" sz="1600" dirty="0"/>
          </a:p>
          <a:p>
            <a:pPr marL="457200" indent="-457200">
              <a:buFont typeface="+mj-lt"/>
              <a:buAutoNum type="arabicPeriod"/>
            </a:pPr>
            <a:endParaRPr lang="fr-FR" sz="2200" dirty="0"/>
          </a:p>
          <a:p>
            <a:pPr lvl="1"/>
            <a:endParaRPr lang="fr-FR" sz="16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600" dirty="0" smtClean="0"/>
          </a:p>
          <a:p>
            <a:pPr lvl="1"/>
            <a:endParaRPr lang="fr-FR" sz="1600" dirty="0" smtClean="0"/>
          </a:p>
          <a:p>
            <a:pPr marL="457200" indent="-457200">
              <a:buFont typeface="+mj-lt"/>
              <a:buAutoNum type="arabicPeriod"/>
            </a:pPr>
            <a:r>
              <a:rPr lang="fr-FR" b="1" dirty="0"/>
              <a:t>Accroissement des coûts de production</a:t>
            </a:r>
            <a:r>
              <a:rPr lang="fr-FR" sz="2200" dirty="0" smtClean="0"/>
              <a:t> (</a:t>
            </a:r>
            <a:r>
              <a:rPr lang="fr-FR" sz="2000" dirty="0" smtClean="0"/>
              <a:t>zone de captage de plus en plus éloignée, construction d’ouvrage de mobilisation, filière de traitement de plus en plus onéreuse, …</a:t>
            </a:r>
            <a:r>
              <a:rPr lang="fr-FR" sz="2200" dirty="0" smtClean="0"/>
              <a:t>)</a:t>
            </a:r>
          </a:p>
          <a:p>
            <a:pPr marL="457200" indent="-457200">
              <a:buFont typeface="+mj-lt"/>
              <a:buAutoNum type="arabicPeriod"/>
            </a:pPr>
            <a:endParaRPr lang="fr-FR" sz="2200" dirty="0" smtClean="0"/>
          </a:p>
          <a:p>
            <a:pPr marL="457200" indent="-457200">
              <a:buFont typeface="+mj-lt"/>
              <a:buAutoNum type="arabicPeriod"/>
            </a:pPr>
            <a:r>
              <a:rPr lang="fr-FR" b="1" dirty="0"/>
              <a:t>Recours des populations à des sources d’eau </a:t>
            </a:r>
            <a:r>
              <a:rPr lang="fr-FR" b="1" dirty="0" smtClean="0"/>
              <a:t>insalubres </a:t>
            </a:r>
            <a:r>
              <a:rPr lang="fr-FR" sz="2000" dirty="0" smtClean="0"/>
              <a:t>(résurgence des maladies d’origine hydrique)</a:t>
            </a:r>
            <a:endParaRPr lang="fr-FR" sz="2000" dirty="0"/>
          </a:p>
          <a:p>
            <a:endParaRPr lang="fr-FR" b="1" dirty="0"/>
          </a:p>
        </p:txBody>
      </p:sp>
      <p:sp>
        <p:nvSpPr>
          <p:cNvPr id="7" name="Espace réservé du numéro de diapositive 6"/>
          <p:cNvSpPr>
            <a:spLocks noGrp="1"/>
          </p:cNvSpPr>
          <p:nvPr>
            <p:ph type="sldNum" sz="quarter" idx="12"/>
          </p:nvPr>
        </p:nvSpPr>
        <p:spPr/>
        <p:txBody>
          <a:bodyPr/>
          <a:lstStyle/>
          <a:p>
            <a:pPr>
              <a:defRPr/>
            </a:pPr>
            <a:fld id="{DFF42CF8-5D28-4782-AA0B-727B295C7876}" type="slidenum">
              <a:rPr lang="es-ES" altLang="fr-FR" smtClean="0"/>
              <a:pPr>
                <a:defRPr/>
              </a:pPr>
              <a:t>14</a:t>
            </a:fld>
            <a:endParaRPr lang="es-ES" altLang="fr-FR"/>
          </a:p>
        </p:txBody>
      </p:sp>
      <p:sp>
        <p:nvSpPr>
          <p:cNvPr id="8" name="Titre 1"/>
          <p:cNvSpPr txBox="1">
            <a:spLocks/>
          </p:cNvSpPr>
          <p:nvPr/>
        </p:nvSpPr>
        <p:spPr bwMode="auto">
          <a:xfrm>
            <a:off x="0" y="-15882"/>
            <a:ext cx="6929454" cy="52322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indent="-536575"/>
            <a:r>
              <a:rPr lang="fr-FR" sz="2800" b="1" kern="0" dirty="0" smtClean="0">
                <a:solidFill>
                  <a:schemeClr val="bg1"/>
                </a:solidFill>
                <a:latin typeface="Agency FB" panose="020B0503020202020204" pitchFamily="34" charset="0"/>
                <a:ea typeface="+mj-ea"/>
                <a:cs typeface="+mj-cs"/>
              </a:rPr>
              <a:t>2.4. IMPACTS SUR L’ALIMENTATION EN EAU POTABLE</a:t>
            </a:r>
            <a:endParaRPr lang="fr-FR" sz="2800" b="1" kern="0" dirty="0">
              <a:solidFill>
                <a:schemeClr val="bg1"/>
              </a:solidFill>
              <a:latin typeface="Agency FB" panose="020B0503020202020204" pitchFamily="34" charset="0"/>
              <a:ea typeface="+mj-ea"/>
              <a:cs typeface="+mj-cs"/>
            </a:endParaRPr>
          </a:p>
        </p:txBody>
      </p:sp>
      <p:pic>
        <p:nvPicPr>
          <p:cNvPr id="10" name="Image 9"/>
          <p:cNvPicPr>
            <a:picLocks noChangeAspect="1"/>
          </p:cNvPicPr>
          <p:nvPr/>
        </p:nvPicPr>
        <p:blipFill>
          <a:blip r:embed="rId2"/>
          <a:stretch>
            <a:fillRect/>
          </a:stretch>
        </p:blipFill>
        <p:spPr>
          <a:xfrm>
            <a:off x="755576" y="1412776"/>
            <a:ext cx="3125462" cy="2248872"/>
          </a:xfrm>
          <a:prstGeom prst="rect">
            <a:avLst/>
          </a:prstGeom>
        </p:spPr>
      </p:pic>
      <p:pic>
        <p:nvPicPr>
          <p:cNvPr id="6" name="Image 5"/>
          <p:cNvPicPr>
            <a:picLocks noChangeAspect="1"/>
          </p:cNvPicPr>
          <p:nvPr/>
        </p:nvPicPr>
        <p:blipFill>
          <a:blip r:embed="rId3"/>
          <a:stretch>
            <a:fillRect/>
          </a:stretch>
        </p:blipFill>
        <p:spPr>
          <a:xfrm>
            <a:off x="4355977" y="1411458"/>
            <a:ext cx="2736304" cy="2377581"/>
          </a:xfrm>
          <a:prstGeom prst="rect">
            <a:avLst/>
          </a:prstGeom>
        </p:spPr>
      </p:pic>
    </p:spTree>
    <p:extLst>
      <p:ext uri="{BB962C8B-B14F-4D97-AF65-F5344CB8AC3E}">
        <p14:creationId xmlns:p14="http://schemas.microsoft.com/office/powerpoint/2010/main" xmlns="" val="2023444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159452" y="835280"/>
            <a:ext cx="5743761" cy="2857520"/>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50000" t="50000" r="50000" b="50000"/>
            </a:path>
            <a:tileRect/>
          </a:gradFill>
          <a:ln w="9525">
            <a:miter lim="800000"/>
            <a:headEnd/>
            <a:tailEnd/>
          </a:ln>
          <a:scene3d>
            <a:camera prst="legacyPerspectiveFront">
              <a:rot lat="20099960" lon="20099960" rev="0"/>
            </a:camera>
            <a:lightRig rig="legacyFlat2" dir="t"/>
          </a:scene3d>
          <a:sp3d extrusionH="430200" prstMaterial="legacyMatte">
            <a:bevelT w="13500" h="13500" prst="angle"/>
            <a:bevelB w="13500" h="13500" prst="angle"/>
            <a:extrusionClr>
              <a:srgbClr val="0066FF"/>
            </a:extrusionClr>
          </a:sp3d>
        </p:spPr>
        <p:txBody>
          <a:bodyPr wrap="none" anchor="ctr">
            <a:flatTx/>
          </a:bodyPr>
          <a:lstStyle/>
          <a:p>
            <a:pPr algn="ctr" eaLnBrk="1" hangingPunct="1">
              <a:defRPr/>
            </a:pPr>
            <a:endParaRPr lang="fr-FR" sz="4400" b="1" dirty="0">
              <a:solidFill>
                <a:srgbClr val="FF3300"/>
              </a:solidFill>
              <a:latin typeface="Andalus" panose="02020603050405020304" pitchFamily="18" charset="-78"/>
              <a:cs typeface="Andalus" panose="02020603050405020304" pitchFamily="18" charset="-78"/>
            </a:endParaRPr>
          </a:p>
        </p:txBody>
      </p:sp>
      <p:pic>
        <p:nvPicPr>
          <p:cNvPr id="4101" name="Diagramme 1"/>
          <p:cNvPicPr>
            <a:picLocks noChangeArrowheads="1"/>
          </p:cNvPicPr>
          <p:nvPr/>
        </p:nvPicPr>
        <p:blipFill>
          <a:blip r:embed="rId3">
            <a:extLst>
              <a:ext uri="{28A0092B-C50C-407E-A947-70E740481C1C}">
                <a14:useLocalDpi xmlns:a14="http://schemas.microsoft.com/office/drawing/2010/main" xmlns="" val="0"/>
              </a:ext>
            </a:extLst>
          </a:blip>
          <a:srcRect l="-16258" r="-46248"/>
          <a:stretch>
            <a:fillRect/>
          </a:stretch>
        </p:blipFill>
        <p:spPr bwMode="auto">
          <a:xfrm>
            <a:off x="-571500" y="3381375"/>
            <a:ext cx="5214938"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Ellipse 11"/>
          <p:cNvSpPr/>
          <p:nvPr/>
        </p:nvSpPr>
        <p:spPr>
          <a:xfrm>
            <a:off x="2286000" y="285750"/>
            <a:ext cx="1214438" cy="11430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fr-FR" sz="6000" dirty="0" smtClean="0">
                <a:effectLst>
                  <a:outerShdw blurRad="38100" dist="38100" dir="2700000" algn="tl">
                    <a:srgbClr val="000000">
                      <a:alpha val="43137"/>
                    </a:srgbClr>
                  </a:outerShdw>
                </a:effectLst>
                <a:latin typeface="Rockwell Extra Bold" pitchFamily="18" charset="0"/>
              </a:rPr>
              <a:t>3</a:t>
            </a:r>
            <a:endParaRPr lang="fr-FR" sz="6000" dirty="0">
              <a:effectLst>
                <a:outerShdw blurRad="38100" dist="38100" dir="2700000" algn="tl">
                  <a:srgbClr val="000000">
                    <a:alpha val="43137"/>
                  </a:srgbClr>
                </a:outerShdw>
              </a:effectLst>
              <a:latin typeface="Rockwell Extra Bold" pitchFamily="18" charset="0"/>
            </a:endParaRPr>
          </a:p>
        </p:txBody>
      </p:sp>
      <p:sp>
        <p:nvSpPr>
          <p:cNvPr id="13" name="ZoneTexte 12"/>
          <p:cNvSpPr txBox="1">
            <a:spLocks noChangeArrowheads="1"/>
          </p:cNvSpPr>
          <p:nvPr/>
        </p:nvSpPr>
        <p:spPr bwMode="auto">
          <a:xfrm>
            <a:off x="4027488" y="4508500"/>
            <a:ext cx="392906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73050" indent="-273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AutoNum type="arabicPeriod"/>
            </a:pPr>
            <a:r>
              <a:rPr lang="fr-FR" altLang="fr-FR" sz="2000" b="1" dirty="0" smtClean="0">
                <a:solidFill>
                  <a:srgbClr val="0000CC"/>
                </a:solidFill>
                <a:latin typeface="Andalus" pitchFamily="18" charset="-78"/>
                <a:cs typeface="Andalus" pitchFamily="18" charset="-78"/>
              </a:rPr>
              <a:t>Les mesures d’adaptation</a:t>
            </a:r>
            <a:endParaRPr lang="fr-FR" altLang="fr-FR" sz="2000" b="1" dirty="0">
              <a:solidFill>
                <a:srgbClr val="0000CC"/>
              </a:solidFill>
              <a:latin typeface="Andalus" pitchFamily="18" charset="-78"/>
              <a:cs typeface="Andalus" pitchFamily="18" charset="-78"/>
            </a:endParaRPr>
          </a:p>
          <a:p>
            <a:pPr eaLnBrk="1" hangingPunct="1">
              <a:lnSpc>
                <a:spcPct val="150000"/>
              </a:lnSpc>
              <a:spcBef>
                <a:spcPct val="0"/>
              </a:spcBef>
              <a:buFontTx/>
              <a:buAutoNum type="arabicPeriod"/>
            </a:pPr>
            <a:r>
              <a:rPr lang="fr-FR" altLang="fr-FR" sz="2000" b="1" dirty="0" smtClean="0">
                <a:solidFill>
                  <a:srgbClr val="0000CC"/>
                </a:solidFill>
                <a:latin typeface="Andalus" pitchFamily="18" charset="-78"/>
                <a:cs typeface="Andalus" pitchFamily="18" charset="-78"/>
              </a:rPr>
              <a:t>Les projets </a:t>
            </a:r>
          </a:p>
          <a:p>
            <a:pPr eaLnBrk="1" hangingPunct="1">
              <a:lnSpc>
                <a:spcPct val="150000"/>
              </a:lnSpc>
              <a:spcBef>
                <a:spcPct val="0"/>
              </a:spcBef>
              <a:buFontTx/>
              <a:buAutoNum type="arabicPeriod"/>
            </a:pPr>
            <a:r>
              <a:rPr lang="fr-FR" altLang="fr-FR" sz="2000" b="1" dirty="0" smtClean="0">
                <a:solidFill>
                  <a:srgbClr val="0000CC"/>
                </a:solidFill>
                <a:latin typeface="Andalus" pitchFamily="18" charset="-78"/>
                <a:cs typeface="Andalus" pitchFamily="18" charset="-78"/>
              </a:rPr>
              <a:t>Les besoins en investissement</a:t>
            </a:r>
            <a:endParaRPr lang="fr-FR" altLang="fr-FR" sz="2000" b="1" dirty="0">
              <a:solidFill>
                <a:srgbClr val="0000CC"/>
              </a:solidFill>
              <a:latin typeface="Andalus" pitchFamily="18" charset="-78"/>
              <a:cs typeface="Andalus" pitchFamily="18" charset="-78"/>
            </a:endParaRPr>
          </a:p>
        </p:txBody>
      </p:sp>
      <p:sp>
        <p:nvSpPr>
          <p:cNvPr id="2" name="Rectangle 1"/>
          <p:cNvSpPr>
            <a:spLocks noChangeArrowheads="1"/>
          </p:cNvSpPr>
          <p:nvPr/>
        </p:nvSpPr>
        <p:spPr bwMode="auto">
          <a:xfrm>
            <a:off x="2893219" y="1903982"/>
            <a:ext cx="5423197"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1600" b="1" dirty="0" smtClean="0">
              <a:solidFill>
                <a:srgbClr val="FF3300"/>
              </a:solidFill>
              <a:latin typeface="Andalus" pitchFamily="18" charset="-78"/>
              <a:cs typeface="Andalus" pitchFamily="18" charset="-78"/>
            </a:endParaRPr>
          </a:p>
          <a:p>
            <a:pPr algn="ctr" eaLnBrk="1" hangingPunct="1">
              <a:spcBef>
                <a:spcPct val="0"/>
              </a:spcBef>
              <a:buFontTx/>
              <a:buNone/>
            </a:pPr>
            <a:r>
              <a:rPr lang="fr-FR" altLang="fr-FR" sz="3600" b="1" dirty="0" smtClean="0">
                <a:solidFill>
                  <a:srgbClr val="FF3300"/>
                </a:solidFill>
                <a:latin typeface="Andalus" pitchFamily="18" charset="-78"/>
                <a:cs typeface="Andalus" pitchFamily="18" charset="-78"/>
              </a:rPr>
              <a:t>LES PERSPECTIVES</a:t>
            </a:r>
            <a:endParaRPr lang="fr-FR" altLang="fr-FR" sz="3600" b="1" dirty="0">
              <a:solidFill>
                <a:srgbClr val="FF3300"/>
              </a:solidFill>
              <a:latin typeface="Andalus" pitchFamily="18" charset="-78"/>
              <a:cs typeface="Andalus" pitchFamily="18" charset="-78"/>
            </a:endParaRPr>
          </a:p>
        </p:txBody>
      </p:sp>
      <p:sp>
        <p:nvSpPr>
          <p:cNvPr id="4113" name="Espace réservé du numéro de diapositive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273C71F-B1D2-4D53-8E07-3A74C876C42C}" type="slidenum">
              <a:rPr lang="fr-FR" altLang="fr-FR" sz="1400"/>
              <a:pPr>
                <a:spcBef>
                  <a:spcPct val="0"/>
                </a:spcBef>
                <a:buFontTx/>
                <a:buNone/>
              </a:pPr>
              <a:t>15</a:t>
            </a:fld>
            <a:endParaRPr lang="fr-FR" altLang="fr-FR" sz="1400"/>
          </a:p>
        </p:txBody>
      </p:sp>
      <p:pic>
        <p:nvPicPr>
          <p:cNvPr id="8" name="Image 1" descr="Logo ONEP.jpg"/>
          <p:cNvPicPr>
            <a:picLocks noChangeAspect="1" noChangeArrowheads="1"/>
          </p:cNvPicPr>
          <p:nvPr/>
        </p:nvPicPr>
        <p:blipFill>
          <a:blip r:embed="rId4"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xmlns="" val="18074146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510817"/>
            <a:ext cx="8686800" cy="5178677"/>
          </a:xfrm>
        </p:spPr>
        <p:txBody>
          <a:bodyPr/>
          <a:lstStyle/>
          <a:p>
            <a:r>
              <a:rPr lang="fr-FR" sz="2400" b="1" dirty="0" smtClean="0">
                <a:solidFill>
                  <a:srgbClr val="0000CC"/>
                </a:solidFill>
              </a:rPr>
              <a:t>Assurer une meilleure gestion des ressources en eau</a:t>
            </a:r>
          </a:p>
          <a:p>
            <a:pPr lvl="1" algn="just"/>
            <a:r>
              <a:rPr lang="fr-FR" sz="2000" dirty="0" smtClean="0"/>
              <a:t> Renforcement des réseaux piézomètres et hydrométriques des nappes de suivi des nappes d’Abidjan, </a:t>
            </a:r>
            <a:r>
              <a:rPr lang="fr-FR" sz="2000" dirty="0" err="1" smtClean="0"/>
              <a:t>Dabou</a:t>
            </a:r>
            <a:r>
              <a:rPr lang="fr-FR" sz="2000" dirty="0" smtClean="0"/>
              <a:t> et </a:t>
            </a:r>
            <a:r>
              <a:rPr lang="fr-FR" sz="2000" dirty="0" err="1" smtClean="0"/>
              <a:t>Bonoua</a:t>
            </a:r>
            <a:r>
              <a:rPr lang="fr-FR" sz="2000" dirty="0" smtClean="0"/>
              <a:t> (travaux en cours);</a:t>
            </a:r>
          </a:p>
          <a:p>
            <a:pPr lvl="1" algn="just"/>
            <a:r>
              <a:rPr lang="fr-FR" sz="2000" dirty="0" smtClean="0"/>
              <a:t>Mise en place de dispositifs d’alerte;</a:t>
            </a:r>
          </a:p>
          <a:p>
            <a:pPr lvl="1" algn="just"/>
            <a:r>
              <a:rPr lang="fr-FR" sz="2000" dirty="0" smtClean="0"/>
              <a:t>Mise en place d’un dispositif institutionnel de surveillance et de prise de décision sur la nappe d’eau souterraine d’Abidjan (en cours);</a:t>
            </a:r>
          </a:p>
          <a:p>
            <a:pPr lvl="1" algn="just"/>
            <a:r>
              <a:rPr lang="fr-FR" sz="2000" dirty="0" smtClean="0"/>
              <a:t>Mise en œuvre de mesures de protection;</a:t>
            </a:r>
          </a:p>
          <a:p>
            <a:pPr lvl="1" algn="just"/>
            <a:r>
              <a:rPr lang="fr-FR" sz="2000" dirty="0" smtClean="0"/>
              <a:t>Renforcement du </a:t>
            </a:r>
            <a:r>
              <a:rPr lang="fr-FR" sz="2000" dirty="0"/>
              <a:t>suivi </a:t>
            </a:r>
            <a:r>
              <a:rPr lang="fr-FR" sz="2000" dirty="0" smtClean="0"/>
              <a:t>et de l’évaluation des </a:t>
            </a:r>
            <a:r>
              <a:rPr lang="fr-FR" sz="2000" dirty="0"/>
              <a:t>eaux </a:t>
            </a:r>
            <a:r>
              <a:rPr lang="fr-FR" sz="2000" dirty="0" smtClean="0"/>
              <a:t>ressources de surface;</a:t>
            </a:r>
          </a:p>
          <a:p>
            <a:pPr>
              <a:spcBef>
                <a:spcPts val="1200"/>
              </a:spcBef>
            </a:pPr>
            <a:r>
              <a:rPr lang="fr-FR" sz="2400" b="1" dirty="0" smtClean="0">
                <a:solidFill>
                  <a:srgbClr val="0000CC"/>
                </a:solidFill>
              </a:rPr>
              <a:t>Améliorer le rendement du réseau</a:t>
            </a:r>
            <a:endParaRPr lang="fr-FR" sz="2400" b="1" dirty="0">
              <a:solidFill>
                <a:srgbClr val="0000CC"/>
              </a:solidFill>
            </a:endParaRPr>
          </a:p>
          <a:p>
            <a:pPr marL="400050" lvl="1" indent="0">
              <a:spcBef>
                <a:spcPts val="600"/>
              </a:spcBef>
              <a:buNone/>
            </a:pPr>
            <a:r>
              <a:rPr lang="fr-FR" sz="2000" dirty="0"/>
              <a:t>- </a:t>
            </a:r>
            <a:r>
              <a:rPr lang="fr-FR" sz="2000" dirty="0" smtClean="0"/>
              <a:t>Réduire les pertes d’eau sur le réseau public urbain (30% de perte à </a:t>
            </a:r>
            <a:r>
              <a:rPr lang="fr-FR" sz="2000" dirty="0"/>
              <a:t>Abidjan);</a:t>
            </a:r>
          </a:p>
          <a:p>
            <a:pPr>
              <a:spcBef>
                <a:spcPts val="1200"/>
              </a:spcBef>
            </a:pPr>
            <a:r>
              <a:rPr lang="fr-FR" sz="2400" b="1" dirty="0">
                <a:solidFill>
                  <a:srgbClr val="0000CC"/>
                </a:solidFill>
              </a:rPr>
              <a:t>Lutter contre le gaspillage </a:t>
            </a:r>
          </a:p>
          <a:p>
            <a:pPr marL="400050" lvl="1" indent="0">
              <a:spcBef>
                <a:spcPts val="600"/>
              </a:spcBef>
              <a:buNone/>
            </a:pPr>
            <a:r>
              <a:rPr lang="fr-FR" sz="2000" dirty="0"/>
              <a:t>- Programme sur les gros consommateurs d’eau </a:t>
            </a:r>
            <a:r>
              <a:rPr lang="fr-FR" sz="2000" dirty="0" smtClean="0"/>
              <a:t>des établissements publics de l’Etat;</a:t>
            </a:r>
          </a:p>
        </p:txBody>
      </p:sp>
      <p:sp>
        <p:nvSpPr>
          <p:cNvPr id="5" name="ZoneTexte 4"/>
          <p:cNvSpPr txBox="1"/>
          <p:nvPr/>
        </p:nvSpPr>
        <p:spPr>
          <a:xfrm>
            <a:off x="0" y="-38807"/>
            <a:ext cx="7020272" cy="52322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es-ES"/>
            </a:defPPr>
            <a:lvl1pPr indent="-536575" eaLnBrk="1" hangingPunct="1">
              <a:defRPr sz="2400" b="1" kern="0">
                <a:solidFill>
                  <a:schemeClr val="accent3"/>
                </a:solidFill>
                <a:latin typeface="+mj-lt"/>
                <a:ea typeface="+mj-ea"/>
                <a:cs typeface="+mj-cs"/>
              </a:defRPr>
            </a:lvl1pPr>
          </a:lstStyle>
          <a:p>
            <a:r>
              <a:rPr lang="fr-FR" altLang="fr-FR" sz="2800" dirty="0" smtClean="0">
                <a:latin typeface="Agency FB" panose="020B0503020202020204" pitchFamily="34" charset="0"/>
              </a:rPr>
              <a:t>3.1. LES MESURES D’ADAPTATION</a:t>
            </a:r>
            <a:endParaRPr lang="fr-FR" sz="2800" dirty="0">
              <a:latin typeface="Agency FB" panose="020B0503020202020204" pitchFamily="34" charset="0"/>
            </a:endParaRPr>
          </a:p>
        </p:txBody>
      </p:sp>
    </p:spTree>
    <p:extLst>
      <p:ext uri="{BB962C8B-B14F-4D97-AF65-F5344CB8AC3E}">
        <p14:creationId xmlns:p14="http://schemas.microsoft.com/office/powerpoint/2010/main" xmlns="" val="3354097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793802"/>
            <a:ext cx="8686800" cy="5696545"/>
          </a:xfrm>
        </p:spPr>
        <p:txBody>
          <a:bodyPr/>
          <a:lstStyle/>
          <a:p>
            <a:r>
              <a:rPr lang="fr-FR" sz="2800" b="1" dirty="0" smtClean="0">
                <a:solidFill>
                  <a:srgbClr val="0000CC"/>
                </a:solidFill>
              </a:rPr>
              <a:t>Multiplier les sources d’eau</a:t>
            </a:r>
            <a:endParaRPr lang="fr-FR" sz="2800" dirty="0" smtClean="0"/>
          </a:p>
          <a:p>
            <a:pPr lvl="1" algn="just"/>
            <a:r>
              <a:rPr lang="fr-FR" sz="2000" dirty="0" smtClean="0"/>
              <a:t>Recherche et sécurisation de ressources </a:t>
            </a:r>
            <a:r>
              <a:rPr lang="fr-FR" sz="2000" dirty="0"/>
              <a:t>en eau plus pérennes</a:t>
            </a:r>
          </a:p>
          <a:p>
            <a:pPr lvl="1" algn="just"/>
            <a:r>
              <a:rPr lang="fr-FR" sz="2000" dirty="0" smtClean="0"/>
              <a:t>Utilisation </a:t>
            </a:r>
            <a:r>
              <a:rPr lang="fr-FR" sz="2000" dirty="0"/>
              <a:t>de ressources </a:t>
            </a:r>
            <a:r>
              <a:rPr lang="fr-FR" sz="2000" dirty="0" smtClean="0"/>
              <a:t>pérennes: grands fleuves (</a:t>
            </a:r>
            <a:r>
              <a:rPr lang="fr-FR" sz="2000" dirty="0" err="1" smtClean="0"/>
              <a:t>Bandama,Comoé</a:t>
            </a:r>
            <a:r>
              <a:rPr lang="fr-FR" sz="2000" dirty="0" smtClean="0"/>
              <a:t>, Sassandra, Cavally, Volta), Lagunes </a:t>
            </a:r>
            <a:r>
              <a:rPr lang="fr-FR" sz="2000" dirty="0"/>
              <a:t>(</a:t>
            </a:r>
            <a:r>
              <a:rPr lang="fr-FR" sz="2000" dirty="0" err="1"/>
              <a:t>Aghien</a:t>
            </a:r>
            <a:r>
              <a:rPr lang="fr-FR" sz="2000" dirty="0"/>
              <a:t>, </a:t>
            </a:r>
            <a:r>
              <a:rPr lang="fr-FR" sz="2000" dirty="0" err="1"/>
              <a:t>Potou</a:t>
            </a:r>
            <a:r>
              <a:rPr lang="fr-FR" sz="2000" dirty="0"/>
              <a:t>, </a:t>
            </a:r>
            <a:r>
              <a:rPr lang="fr-FR" sz="2000" dirty="0" err="1" smtClean="0"/>
              <a:t>Aby</a:t>
            </a:r>
            <a:r>
              <a:rPr lang="fr-FR" sz="2000" dirty="0" smtClean="0"/>
              <a:t>, …)</a:t>
            </a:r>
            <a:endParaRPr lang="fr-FR" sz="2000" dirty="0"/>
          </a:p>
          <a:p>
            <a:pPr lvl="1" algn="just"/>
            <a:r>
              <a:rPr lang="fr-FR" sz="2000" dirty="0" smtClean="0"/>
              <a:t>Dessalement d’eau de mer</a:t>
            </a:r>
          </a:p>
          <a:p>
            <a:pPr lvl="1" algn="just"/>
            <a:r>
              <a:rPr lang="fr-FR" sz="2000" dirty="0" smtClean="0"/>
              <a:t>Donner </a:t>
            </a:r>
            <a:r>
              <a:rPr lang="fr-FR" sz="2000" dirty="0"/>
              <a:t>la préférence </a:t>
            </a:r>
            <a:r>
              <a:rPr lang="fr-FR" sz="2000" dirty="0" smtClean="0"/>
              <a:t>dans les projets futurs aux </a:t>
            </a:r>
            <a:r>
              <a:rPr lang="fr-FR" sz="2000" dirty="0"/>
              <a:t>eaux de </a:t>
            </a:r>
            <a:r>
              <a:rPr lang="fr-FR" sz="2000" dirty="0" smtClean="0"/>
              <a:t>surface et réserver les eaux souterraines comme stock stratégique </a:t>
            </a:r>
          </a:p>
          <a:p>
            <a:pPr algn="just">
              <a:spcBef>
                <a:spcPts val="1200"/>
              </a:spcBef>
              <a:buFont typeface="Arial" panose="020B0604020202020204" pitchFamily="34" charset="0"/>
              <a:buChar char="•"/>
            </a:pPr>
            <a:r>
              <a:rPr lang="fr-FR" sz="2800" b="1" dirty="0" smtClean="0">
                <a:solidFill>
                  <a:srgbClr val="0000CC"/>
                </a:solidFill>
              </a:rPr>
              <a:t>Construire des boulevards hydrauliques </a:t>
            </a:r>
            <a:endParaRPr lang="fr-FR" sz="2800" b="1" dirty="0">
              <a:solidFill>
                <a:srgbClr val="0000CC"/>
              </a:solidFill>
            </a:endParaRPr>
          </a:p>
          <a:p>
            <a:pPr marL="685800" lvl="1">
              <a:spcBef>
                <a:spcPts val="600"/>
              </a:spcBef>
              <a:buFontTx/>
              <a:buChar char="-"/>
            </a:pPr>
            <a:r>
              <a:rPr lang="fr-FR" sz="2000" dirty="0" smtClean="0"/>
              <a:t>Pose de conduites de transfert d’eau potable,</a:t>
            </a:r>
          </a:p>
          <a:p>
            <a:pPr marL="685800" lvl="1">
              <a:spcBef>
                <a:spcPts val="600"/>
              </a:spcBef>
              <a:buFontTx/>
              <a:buChar char="-"/>
            </a:pPr>
            <a:r>
              <a:rPr lang="fr-FR" sz="2000" dirty="0" smtClean="0"/>
              <a:t>interconnecter les régions</a:t>
            </a:r>
            <a:endParaRPr lang="fr-FR" sz="2000" dirty="0"/>
          </a:p>
        </p:txBody>
      </p:sp>
      <p:sp>
        <p:nvSpPr>
          <p:cNvPr id="5" name="ZoneTexte 4"/>
          <p:cNvSpPr txBox="1"/>
          <p:nvPr/>
        </p:nvSpPr>
        <p:spPr>
          <a:xfrm>
            <a:off x="0" y="-38807"/>
            <a:ext cx="7020272" cy="52322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es-ES"/>
            </a:defPPr>
            <a:lvl1pPr indent="-536575" eaLnBrk="1" hangingPunct="1">
              <a:defRPr sz="2400" b="1" kern="0">
                <a:solidFill>
                  <a:schemeClr val="accent3"/>
                </a:solidFill>
                <a:latin typeface="+mj-lt"/>
                <a:ea typeface="+mj-ea"/>
                <a:cs typeface="+mj-cs"/>
              </a:defRPr>
            </a:lvl1pPr>
          </a:lstStyle>
          <a:p>
            <a:r>
              <a:rPr lang="fr-FR" altLang="fr-FR" sz="2800" dirty="0" smtClean="0">
                <a:latin typeface="Agency FB" panose="020B0503020202020204" pitchFamily="34" charset="0"/>
              </a:rPr>
              <a:t>3.1. LES MESURES D’ADAPTATION (suite)</a:t>
            </a:r>
            <a:endParaRPr lang="fr-FR" sz="2800" dirty="0">
              <a:latin typeface="Agency FB" panose="020B0503020202020204" pitchFamily="34" charset="0"/>
            </a:endParaRPr>
          </a:p>
        </p:txBody>
      </p:sp>
    </p:spTree>
    <p:extLst>
      <p:ext uri="{BB962C8B-B14F-4D97-AF65-F5344CB8AC3E}">
        <p14:creationId xmlns:p14="http://schemas.microsoft.com/office/powerpoint/2010/main" xmlns="" val="1477791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xmlns="" val="2903405558"/>
              </p:ext>
            </p:extLst>
          </p:nvPr>
        </p:nvGraphicFramePr>
        <p:xfrm>
          <a:off x="179512" y="620688"/>
          <a:ext cx="8784976" cy="5696442"/>
        </p:xfrm>
        <a:graphic>
          <a:graphicData uri="http://schemas.openxmlformats.org/drawingml/2006/table">
            <a:tbl>
              <a:tblPr/>
              <a:tblGrid>
                <a:gridCol w="1296144"/>
                <a:gridCol w="4320480"/>
                <a:gridCol w="1152128"/>
                <a:gridCol w="2016224"/>
              </a:tblGrid>
              <a:tr h="188125">
                <a:tc>
                  <a:txBody>
                    <a:bodyPr/>
                    <a:lstStyle/>
                    <a:p>
                      <a:pPr algn="l" fontAlgn="b"/>
                      <a:endParaRPr lang="fr-FR" sz="1200" b="0" i="0" u="none" strike="noStrike" dirty="0">
                        <a:solidFill>
                          <a:srgbClr val="000000"/>
                        </a:solidFill>
                        <a:effectLst/>
                        <a:latin typeface="Calibri" panose="020F0502020204030204" pitchFamily="34" charset="0"/>
                      </a:endParaRPr>
                    </a:p>
                  </a:txBody>
                  <a:tcPr marL="5269" marR="5269" marT="5269"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rtl="0" fontAlgn="ctr"/>
                      <a:r>
                        <a:rPr lang="fr-FR" sz="1200" b="1" i="0" u="none" strike="noStrike">
                          <a:solidFill>
                            <a:srgbClr val="000000"/>
                          </a:solidFill>
                          <a:effectLst/>
                          <a:latin typeface="Arial" panose="020B0604020202020204" pitchFamily="34" charset="0"/>
                        </a:rPr>
                        <a:t>PROJETS</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fr-FR" sz="1200" b="1" i="0" u="none" strike="noStrike">
                          <a:solidFill>
                            <a:srgbClr val="000000"/>
                          </a:solidFill>
                          <a:effectLst/>
                          <a:latin typeface="Arial" panose="020B0604020202020204" pitchFamily="34" charset="0"/>
                        </a:rPr>
                        <a:t>COUT</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BE0E3"/>
                    </a:solidFill>
                  </a:tcPr>
                </a:tc>
                <a:tc rowSpan="2">
                  <a:txBody>
                    <a:bodyPr/>
                    <a:lstStyle/>
                    <a:p>
                      <a:pPr algn="ctr" rtl="0" fontAlgn="ctr"/>
                      <a:r>
                        <a:rPr lang="fr-FR" sz="1200" b="1" i="0" u="none" strike="noStrike" dirty="0">
                          <a:solidFill>
                            <a:srgbClr val="000000"/>
                          </a:solidFill>
                          <a:effectLst/>
                          <a:latin typeface="Arial" panose="020B0604020202020204" pitchFamily="34" charset="0"/>
                        </a:rPr>
                        <a:t>FINANCEMENT</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r>
              <a:tr h="188125">
                <a:tc>
                  <a:txBody>
                    <a:bodyPr/>
                    <a:lstStyle/>
                    <a:p>
                      <a:pPr algn="l" fontAlgn="b"/>
                      <a:endParaRPr lang="fr-FR" sz="1200" b="0" i="0" u="none" strike="noStrike">
                        <a:solidFill>
                          <a:srgbClr val="000000"/>
                        </a:solidFill>
                        <a:effectLst/>
                        <a:latin typeface="Calibri" panose="020F0502020204030204" pitchFamily="34" charset="0"/>
                      </a:endParaRPr>
                    </a:p>
                  </a:txBody>
                  <a:tcPr marL="5269" marR="5269" marT="526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rtl="0" fontAlgn="ctr"/>
                      <a:r>
                        <a:rPr lang="fr-FR" sz="1200" b="1" i="0" u="none" strike="noStrike">
                          <a:solidFill>
                            <a:srgbClr val="000000"/>
                          </a:solidFill>
                          <a:effectLst/>
                          <a:latin typeface="Arial" panose="020B0604020202020204" pitchFamily="34" charset="0"/>
                        </a:rPr>
                        <a:t>(Mds FCFA)</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E0E3"/>
                    </a:solidFill>
                  </a:tcPr>
                </a:tc>
                <a:tc vMerge="1">
                  <a:txBody>
                    <a:bodyPr/>
                    <a:lstStyle/>
                    <a:p>
                      <a:endParaRPr lang="fr-FR"/>
                    </a:p>
                  </a:txBody>
                  <a:tcPr/>
                </a:tc>
              </a:tr>
              <a:tr h="370981">
                <a:tc rowSpan="3">
                  <a:txBody>
                    <a:bodyPr/>
                    <a:lstStyle/>
                    <a:p>
                      <a:pPr algn="ctr" rtl="0" fontAlgn="ctr"/>
                      <a:r>
                        <a:rPr lang="fr-FR" sz="1400" b="1" i="0" u="none" strike="noStrike" dirty="0">
                          <a:solidFill>
                            <a:srgbClr val="000000"/>
                          </a:solidFill>
                          <a:effectLst/>
                          <a:latin typeface="Arial" panose="020B0604020202020204" pitchFamily="34" charset="0"/>
                        </a:rPr>
                        <a:t>District d'Abidjan</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l" rtl="0" fontAlgn="ctr"/>
                      <a:r>
                        <a:rPr lang="fr-FR" sz="1400" b="1" i="0" u="none" strike="noStrike" dirty="0">
                          <a:solidFill>
                            <a:srgbClr val="000000"/>
                          </a:solidFill>
                          <a:effectLst/>
                          <a:latin typeface="Arial" panose="020B0604020202020204" pitchFamily="34" charset="0"/>
                        </a:rPr>
                        <a:t>En cours</a:t>
                      </a:r>
                      <a:r>
                        <a:rPr lang="fr-FR" sz="1400" b="0" i="0" u="none" strike="noStrike" dirty="0">
                          <a:solidFill>
                            <a:srgbClr val="000000"/>
                          </a:solidFill>
                          <a:effectLst/>
                          <a:latin typeface="Arial" panose="020B0604020202020204" pitchFamily="34" charset="0"/>
                        </a:rPr>
                        <a:t> (</a:t>
                      </a:r>
                      <a:r>
                        <a:rPr lang="fr-FR" sz="1400" b="0" i="0" u="none" strike="noStrike" dirty="0" smtClean="0">
                          <a:solidFill>
                            <a:srgbClr val="000000"/>
                          </a:solidFill>
                          <a:effectLst/>
                          <a:latin typeface="Arial" panose="020B0604020202020204" pitchFamily="34" charset="0"/>
                        </a:rPr>
                        <a:t>Bonoua 2, St </a:t>
                      </a:r>
                      <a:r>
                        <a:rPr lang="fr-FR" sz="1400" b="0" i="0" u="none" strike="noStrike" dirty="0">
                          <a:solidFill>
                            <a:srgbClr val="000000"/>
                          </a:solidFill>
                          <a:effectLst/>
                          <a:latin typeface="Arial" panose="020B0604020202020204" pitchFamily="34" charset="0"/>
                        </a:rPr>
                        <a:t>Viateur, </a:t>
                      </a:r>
                      <a:r>
                        <a:rPr lang="fr-FR" sz="1400" b="0" i="0" u="none" strike="noStrike" dirty="0" smtClean="0">
                          <a:solidFill>
                            <a:srgbClr val="000000"/>
                          </a:solidFill>
                          <a:effectLst/>
                          <a:latin typeface="Arial" panose="020B0604020202020204" pitchFamily="34" charset="0"/>
                        </a:rPr>
                        <a:t>Bingerville, )</a:t>
                      </a:r>
                      <a:endParaRPr lang="fr-FR" sz="1400" b="0" i="0" u="none" strike="noStrike" dirty="0">
                        <a:solidFill>
                          <a:srgbClr val="000000"/>
                        </a:solidFill>
                        <a:effectLst/>
                        <a:latin typeface="Arial" panose="020B0604020202020204" pitchFamily="34" charset="0"/>
                      </a:endParaRP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fr-FR" sz="1400" b="0" i="0" u="none" strike="noStrike" dirty="0" smtClean="0">
                          <a:solidFill>
                            <a:srgbClr val="000000"/>
                          </a:solidFill>
                          <a:effectLst/>
                          <a:latin typeface="Arial" panose="020B0604020202020204" pitchFamily="34" charset="0"/>
                        </a:rPr>
                        <a:t>62</a:t>
                      </a:r>
                      <a:endParaRPr lang="fr-FR" sz="1400" b="0" i="0" u="none" strike="noStrike" dirty="0">
                        <a:solidFill>
                          <a:srgbClr val="000000"/>
                        </a:solidFill>
                        <a:effectLst/>
                        <a:latin typeface="Arial" panose="020B0604020202020204" pitchFamily="34" charset="0"/>
                      </a:endParaRP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l" rtl="0" fontAlgn="ctr"/>
                      <a:r>
                        <a:rPr lang="fr-FR" sz="1400" b="0" i="0" u="none" strike="noStrike">
                          <a:solidFill>
                            <a:srgbClr val="000000"/>
                          </a:solidFill>
                          <a:effectLst/>
                          <a:latin typeface="Arial" panose="020B0604020202020204" pitchFamily="34" charset="0"/>
                        </a:rPr>
                        <a:t>Eximbank Chine, BM,  C2D</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r>
              <a:tr h="991913">
                <a:tc vMerge="1">
                  <a:txBody>
                    <a:bodyPr/>
                    <a:lstStyle/>
                    <a:p>
                      <a:endParaRPr lang="fr-FR"/>
                    </a:p>
                  </a:txBody>
                  <a:tcPr/>
                </a:tc>
                <a:tc>
                  <a:txBody>
                    <a:bodyPr/>
                    <a:lstStyle/>
                    <a:p>
                      <a:pPr algn="l" rtl="0" fontAlgn="ctr"/>
                      <a:r>
                        <a:rPr lang="fr-FR" sz="1400" b="1" i="0" u="none" strike="noStrike" dirty="0">
                          <a:solidFill>
                            <a:srgbClr val="000000"/>
                          </a:solidFill>
                          <a:effectLst/>
                          <a:latin typeface="Arial" panose="020B0604020202020204" pitchFamily="34" charset="0"/>
                        </a:rPr>
                        <a:t>Futurs</a:t>
                      </a:r>
                      <a:r>
                        <a:rPr lang="fr-FR" sz="1400" b="0" i="0" u="none" strike="noStrike" dirty="0">
                          <a:solidFill>
                            <a:srgbClr val="000000"/>
                          </a:solidFill>
                          <a:effectLst/>
                          <a:latin typeface="Arial" panose="020B0604020202020204" pitchFamily="34" charset="0"/>
                        </a:rPr>
                        <a:t> (la </a:t>
                      </a:r>
                      <a:r>
                        <a:rPr lang="fr-FR" sz="1400" b="0" i="0" u="none" strike="noStrike" dirty="0" err="1">
                          <a:solidFill>
                            <a:srgbClr val="000000"/>
                          </a:solidFill>
                          <a:effectLst/>
                          <a:latin typeface="Arial" panose="020B0604020202020204" pitchFamily="34" charset="0"/>
                        </a:rPr>
                        <a:t>Mé</a:t>
                      </a:r>
                      <a:r>
                        <a:rPr lang="fr-FR" sz="1400" b="0" i="0" u="none" strike="noStrike" dirty="0">
                          <a:solidFill>
                            <a:srgbClr val="000000"/>
                          </a:solidFill>
                          <a:effectLst/>
                          <a:latin typeface="Arial" panose="020B0604020202020204" pitchFamily="34" charset="0"/>
                        </a:rPr>
                        <a:t>, Bandama, Aghien, Protection champs captant, Dabou-</a:t>
                      </a:r>
                      <a:r>
                        <a:rPr lang="fr-FR" sz="1400" b="0" i="0" u="none" strike="noStrike" dirty="0" err="1">
                          <a:solidFill>
                            <a:srgbClr val="000000"/>
                          </a:solidFill>
                          <a:effectLst/>
                          <a:latin typeface="Arial" panose="020B0604020202020204" pitchFamily="34" charset="0"/>
                        </a:rPr>
                        <a:t>Niéky</a:t>
                      </a:r>
                      <a:r>
                        <a:rPr lang="fr-FR" sz="1400" b="0" i="0" u="none" strike="noStrike" dirty="0">
                          <a:solidFill>
                            <a:srgbClr val="000000"/>
                          </a:solidFill>
                          <a:effectLst/>
                          <a:latin typeface="Arial" panose="020B0604020202020204" pitchFamily="34" charset="0"/>
                        </a:rPr>
                        <a:t>)</a:t>
                      </a: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fr-FR" sz="1400" b="0" i="0" u="none" strike="noStrike" dirty="0">
                          <a:solidFill>
                            <a:srgbClr val="000000"/>
                          </a:solidFill>
                          <a:effectLst/>
                          <a:latin typeface="Arial" panose="020B0604020202020204" pitchFamily="34" charset="0"/>
                        </a:rPr>
                        <a:t>837</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l" rtl="0" fontAlgn="ctr"/>
                      <a:r>
                        <a:rPr lang="fr-FR" sz="1400" b="0" i="0" u="none" strike="noStrike" dirty="0">
                          <a:solidFill>
                            <a:srgbClr val="000000"/>
                          </a:solidFill>
                          <a:effectLst/>
                          <a:latin typeface="Arial" panose="020B0604020202020204" pitchFamily="34" charset="0"/>
                        </a:rPr>
                        <a:t>- </a:t>
                      </a:r>
                      <a:r>
                        <a:rPr lang="fr-FR" sz="1400" b="0" i="0" u="none" strike="noStrike" dirty="0" err="1">
                          <a:solidFill>
                            <a:srgbClr val="000000"/>
                          </a:solidFill>
                          <a:effectLst/>
                          <a:latin typeface="Arial" panose="020B0604020202020204" pitchFamily="34" charset="0"/>
                        </a:rPr>
                        <a:t>Véolia</a:t>
                      </a:r>
                      <a:r>
                        <a:rPr lang="fr-FR" sz="1400" b="0" i="0" u="none" strike="noStrike" dirty="0">
                          <a:solidFill>
                            <a:srgbClr val="000000"/>
                          </a:solidFill>
                          <a:effectLst/>
                          <a:latin typeface="Arial" panose="020B0604020202020204" pitchFamily="34" charset="0"/>
                        </a:rPr>
                        <a:t>, Mitsubishi, Fluence.</a:t>
                      </a:r>
                      <a:br>
                        <a:rPr lang="fr-FR" sz="1400" b="0" i="0" u="none" strike="noStrike" dirty="0">
                          <a:solidFill>
                            <a:srgbClr val="000000"/>
                          </a:solidFill>
                          <a:effectLst/>
                          <a:latin typeface="Arial" panose="020B0604020202020204" pitchFamily="34" charset="0"/>
                        </a:rPr>
                      </a:br>
                      <a:r>
                        <a:rPr lang="fr-FR" sz="1400" b="0" i="0" u="none" strike="noStrike" dirty="0">
                          <a:solidFill>
                            <a:srgbClr val="000000"/>
                          </a:solidFill>
                          <a:effectLst/>
                          <a:latin typeface="Arial" panose="020B0604020202020204" pitchFamily="34" charset="0"/>
                        </a:rPr>
                        <a:t>- Financement </a:t>
                      </a:r>
                      <a:r>
                        <a:rPr lang="fr-FR" sz="1400" b="0" i="0" u="none" strike="noStrike" dirty="0" smtClean="0">
                          <a:solidFill>
                            <a:srgbClr val="000000"/>
                          </a:solidFill>
                          <a:effectLst/>
                          <a:latin typeface="Arial" panose="020B0604020202020204" pitchFamily="34" charset="0"/>
                        </a:rPr>
                        <a:t>recherché pour </a:t>
                      </a:r>
                      <a:r>
                        <a:rPr lang="fr-FR" sz="1400" b="0" i="0" u="none" strike="noStrike" dirty="0">
                          <a:solidFill>
                            <a:srgbClr val="000000"/>
                          </a:solidFill>
                          <a:effectLst/>
                          <a:latin typeface="Arial" panose="020B0604020202020204" pitchFamily="34" charset="0"/>
                        </a:rPr>
                        <a:t>les 2 derniers.</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r>
              <a:tr h="323776">
                <a:tc vMerge="1">
                  <a:txBody>
                    <a:bodyPr/>
                    <a:lstStyle/>
                    <a:p>
                      <a:endParaRPr lang="fr-FR"/>
                    </a:p>
                  </a:txBody>
                  <a:tcPr/>
                </a:tc>
                <a:tc>
                  <a:txBody>
                    <a:bodyPr/>
                    <a:lstStyle/>
                    <a:p>
                      <a:pPr algn="l" rtl="0" fontAlgn="ctr"/>
                      <a:r>
                        <a:rPr lang="fr-FR" sz="1600" b="1" i="0" u="none" strike="noStrike" dirty="0" smtClean="0">
                          <a:solidFill>
                            <a:srgbClr val="000000"/>
                          </a:solidFill>
                          <a:effectLst/>
                          <a:latin typeface="Arial" panose="020B0604020202020204" pitchFamily="34" charset="0"/>
                        </a:rPr>
                        <a:t>TOTAL Abidjan</a:t>
                      </a:r>
                      <a:endParaRPr lang="fr-FR" sz="1600" b="1" i="0" u="none" strike="noStrike" dirty="0">
                        <a:solidFill>
                          <a:srgbClr val="000000"/>
                        </a:solidFill>
                        <a:effectLst/>
                        <a:latin typeface="Arial" panose="020B0604020202020204" pitchFamily="34" charset="0"/>
                      </a:endParaRP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fr-FR" sz="1600" b="1" i="0" u="none" strike="noStrike" dirty="0" smtClean="0">
                          <a:solidFill>
                            <a:srgbClr val="000000"/>
                          </a:solidFill>
                          <a:effectLst/>
                          <a:latin typeface="Arial" panose="020B0604020202020204" pitchFamily="34" charset="0"/>
                        </a:rPr>
                        <a:t>899</a:t>
                      </a:r>
                      <a:endParaRPr lang="fr-FR" sz="1600" b="1" i="0" u="none" strike="noStrike" dirty="0">
                        <a:solidFill>
                          <a:srgbClr val="000000"/>
                        </a:solidFill>
                        <a:effectLst/>
                        <a:latin typeface="Arial" panose="020B0604020202020204" pitchFamily="34" charset="0"/>
                      </a:endParaRP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fr-FR" sz="1600" b="0" i="0" u="none" strike="noStrike" dirty="0">
                          <a:solidFill>
                            <a:srgbClr val="000000"/>
                          </a:solidFill>
                          <a:effectLst/>
                          <a:latin typeface="Arial" panose="020B0604020202020204" pitchFamily="34" charset="0"/>
                        </a:rPr>
                        <a:t> </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717475">
                <a:tc rowSpan="4">
                  <a:txBody>
                    <a:bodyPr/>
                    <a:lstStyle/>
                    <a:p>
                      <a:pPr algn="ctr" rtl="0" fontAlgn="ctr"/>
                      <a:r>
                        <a:rPr lang="fr-FR" sz="1400" b="1" i="0" u="none" strike="noStrike" dirty="0">
                          <a:solidFill>
                            <a:srgbClr val="000000"/>
                          </a:solidFill>
                          <a:effectLst/>
                          <a:latin typeface="Arial" panose="020B0604020202020204" pitchFamily="34" charset="0"/>
                        </a:rPr>
                        <a:t>Villes de l'Intérieur</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fr-FR" sz="1400" b="1" i="0" u="none" strike="noStrike" dirty="0">
                          <a:solidFill>
                            <a:srgbClr val="000000"/>
                          </a:solidFill>
                          <a:effectLst/>
                          <a:latin typeface="Arial" panose="020B0604020202020204" pitchFamily="34" charset="0"/>
                        </a:rPr>
                        <a:t>En cours</a:t>
                      </a:r>
                      <a:r>
                        <a:rPr lang="fr-FR" sz="1400" b="0" i="0" u="none" strike="noStrike" dirty="0">
                          <a:solidFill>
                            <a:srgbClr val="000000"/>
                          </a:solidFill>
                          <a:effectLst/>
                          <a:latin typeface="Arial" panose="020B0604020202020204" pitchFamily="34" charset="0"/>
                        </a:rPr>
                        <a:t> (Abengourou</a:t>
                      </a:r>
                      <a:r>
                        <a:rPr lang="fr-FR" sz="1400" b="0" i="0" u="none" strike="noStrike" dirty="0" smtClean="0">
                          <a:solidFill>
                            <a:srgbClr val="000000"/>
                          </a:solidFill>
                          <a:effectLst/>
                          <a:latin typeface="Arial" panose="020B0604020202020204" pitchFamily="34" charset="0"/>
                        </a:rPr>
                        <a:t>, Aboisso</a:t>
                      </a:r>
                      <a:r>
                        <a:rPr lang="fr-FR" sz="1400" b="0" i="0" u="none" strike="noStrike" dirty="0">
                          <a:solidFill>
                            <a:srgbClr val="000000"/>
                          </a:solidFill>
                          <a:effectLst/>
                          <a:latin typeface="Arial" panose="020B0604020202020204" pitchFamily="34" charset="0"/>
                        </a:rPr>
                        <a:t>, Adzopé, Bouna-Bondoukou, Gagnoa-Sinfra, Korhogo-</a:t>
                      </a:r>
                      <a:r>
                        <a:rPr lang="fr-FR" sz="1400" b="0" i="0" u="none" strike="noStrike" dirty="0" err="1">
                          <a:solidFill>
                            <a:srgbClr val="000000"/>
                          </a:solidFill>
                          <a:effectLst/>
                          <a:latin typeface="Arial" panose="020B0604020202020204" pitchFamily="34" charset="0"/>
                        </a:rPr>
                        <a:t>Ferké</a:t>
                      </a:r>
                      <a:r>
                        <a:rPr lang="fr-FR" sz="1400" b="0" i="0" u="none" strike="noStrike" dirty="0">
                          <a:solidFill>
                            <a:srgbClr val="000000"/>
                          </a:solidFill>
                          <a:effectLst/>
                          <a:latin typeface="Arial" panose="020B0604020202020204" pitchFamily="34" charset="0"/>
                        </a:rPr>
                        <a:t>, </a:t>
                      </a:r>
                      <a:r>
                        <a:rPr lang="fr-FR" sz="1400" b="0" i="0" u="none" strike="noStrike" dirty="0" err="1">
                          <a:solidFill>
                            <a:srgbClr val="000000"/>
                          </a:solidFill>
                          <a:effectLst/>
                          <a:latin typeface="Arial" panose="020B0604020202020204" pitchFamily="34" charset="0"/>
                        </a:rPr>
                        <a:t>Tafiré,Tiassalé-N'Douci-Zianouan</a:t>
                      </a:r>
                      <a:r>
                        <a:rPr lang="fr-FR" sz="1400" b="0" i="0" u="none" strike="noStrike" dirty="0">
                          <a:solidFill>
                            <a:srgbClr val="000000"/>
                          </a:solidFill>
                          <a:effectLst/>
                          <a:latin typeface="Arial" panose="020B0604020202020204" pitchFamily="34" charset="0"/>
                        </a:rPr>
                        <a:t>, etc.)</a:t>
                      </a: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fr-FR" sz="1400" b="0" i="0" u="none" strike="noStrike">
                          <a:solidFill>
                            <a:srgbClr val="000000"/>
                          </a:solidFill>
                          <a:effectLst/>
                          <a:latin typeface="Arial" panose="020B0604020202020204" pitchFamily="34" charset="0"/>
                        </a:rPr>
                        <a:t>143</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fr-FR" sz="1200" b="0" i="0" u="none" strike="noStrike" dirty="0" smtClean="0">
                          <a:solidFill>
                            <a:srgbClr val="000000"/>
                          </a:solidFill>
                          <a:effectLst/>
                          <a:latin typeface="Arial" panose="020B0604020202020204" pitchFamily="34" charset="0"/>
                        </a:rPr>
                        <a:t>BADEA, OFID, Fonds Koweït, BID, RPE, C2D, </a:t>
                      </a:r>
                      <a:r>
                        <a:rPr lang="fr-FR" sz="1200" b="0" i="0" u="none" strike="noStrike" dirty="0">
                          <a:solidFill>
                            <a:srgbClr val="000000"/>
                          </a:solidFill>
                          <a:effectLst/>
                          <a:latin typeface="Arial" panose="020B0604020202020204" pitchFamily="34" charset="0"/>
                        </a:rPr>
                        <a:t> </a:t>
                      </a:r>
                      <a:r>
                        <a:rPr lang="fr-FR" sz="1200" b="0" i="0" u="none" strike="noStrike" dirty="0" smtClean="0">
                          <a:solidFill>
                            <a:srgbClr val="000000"/>
                          </a:solidFill>
                          <a:effectLst/>
                          <a:latin typeface="Arial" panose="020B0604020202020204" pitchFamily="34" charset="0"/>
                        </a:rPr>
                        <a:t>BIDC, BOAD, BM</a:t>
                      </a:r>
                      <a:endParaRPr lang="fr-FR" sz="1200" b="0" i="0" u="none" strike="noStrike" dirty="0">
                        <a:solidFill>
                          <a:srgbClr val="000000"/>
                        </a:solidFill>
                        <a:effectLst/>
                        <a:latin typeface="Arial" panose="020B0604020202020204" pitchFamily="34" charset="0"/>
                      </a:endParaRP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797352">
                <a:tc vMerge="1">
                  <a:txBody>
                    <a:bodyPr/>
                    <a:lstStyle/>
                    <a:p>
                      <a:endParaRPr lang="fr-FR"/>
                    </a:p>
                  </a:txBody>
                  <a:tcPr/>
                </a:tc>
                <a:tc>
                  <a:txBody>
                    <a:bodyPr/>
                    <a:lstStyle/>
                    <a:p>
                      <a:pPr algn="l" rtl="0" fontAlgn="ctr"/>
                      <a:r>
                        <a:rPr lang="fr-FR" sz="1400" b="1" i="0" u="none" strike="noStrike" dirty="0">
                          <a:solidFill>
                            <a:srgbClr val="000000"/>
                          </a:solidFill>
                          <a:effectLst/>
                          <a:latin typeface="Arial" panose="020B0604020202020204" pitchFamily="34" charset="0"/>
                        </a:rPr>
                        <a:t>Futurs</a:t>
                      </a:r>
                      <a:r>
                        <a:rPr lang="fr-FR" sz="1400" b="0" i="0" u="none" strike="noStrike" dirty="0">
                          <a:solidFill>
                            <a:srgbClr val="000000"/>
                          </a:solidFill>
                          <a:effectLst/>
                          <a:latin typeface="Arial" panose="020B0604020202020204" pitchFamily="34" charset="0"/>
                        </a:rPr>
                        <a:t> ( AEP structurants 12 villes, AEP 18 </a:t>
                      </a:r>
                      <a:r>
                        <a:rPr lang="fr-FR" sz="1400" b="0" i="0" u="none" strike="noStrike" dirty="0" smtClean="0">
                          <a:solidFill>
                            <a:srgbClr val="000000"/>
                          </a:solidFill>
                          <a:effectLst/>
                          <a:latin typeface="Arial" panose="020B0604020202020204" pitchFamily="34" charset="0"/>
                        </a:rPr>
                        <a:t>localités, 20 chefs lieux régions et départements &amp; 200 chefs lieux sous préfectures </a:t>
                      </a:r>
                      <a:r>
                        <a:rPr lang="fr-FR" sz="1400" b="0" i="0" u="none" strike="noStrike" dirty="0">
                          <a:solidFill>
                            <a:srgbClr val="000000"/>
                          </a:solidFill>
                          <a:effectLst/>
                          <a:latin typeface="Arial" panose="020B0604020202020204" pitchFamily="34" charset="0"/>
                        </a:rPr>
                        <a:t>)</a:t>
                      </a: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fr-FR" sz="1400" b="0" i="0" u="none" strike="noStrike" dirty="0" smtClean="0">
                          <a:solidFill>
                            <a:srgbClr val="000000"/>
                          </a:solidFill>
                          <a:effectLst/>
                          <a:latin typeface="Arial" panose="020B0604020202020204" pitchFamily="34" charset="0"/>
                        </a:rPr>
                        <a:t>352</a:t>
                      </a:r>
                      <a:endParaRPr lang="fr-FR" sz="1400" b="0" i="0" u="none" strike="noStrike" dirty="0">
                        <a:solidFill>
                          <a:srgbClr val="000000"/>
                        </a:solidFill>
                        <a:effectLst/>
                        <a:latin typeface="Arial" panose="020B0604020202020204" pitchFamily="34" charset="0"/>
                      </a:endParaRP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400" b="0" i="0" u="none" strike="noStrike" dirty="0" err="1" smtClean="0">
                          <a:solidFill>
                            <a:srgbClr val="000000"/>
                          </a:solidFill>
                          <a:effectLst/>
                          <a:latin typeface="Arial" panose="020B0604020202020204" pitchFamily="34" charset="0"/>
                        </a:rPr>
                        <a:t>Eximbank</a:t>
                      </a:r>
                      <a:r>
                        <a:rPr lang="fr-FR" sz="1400" b="0" i="0" u="none" strike="noStrike" dirty="0" smtClean="0">
                          <a:solidFill>
                            <a:srgbClr val="000000"/>
                          </a:solidFill>
                          <a:effectLst/>
                          <a:latin typeface="Arial" panose="020B0604020202020204" pitchFamily="34" charset="0"/>
                        </a:rPr>
                        <a:t> Chine, COFACE</a:t>
                      </a:r>
                      <a:r>
                        <a:rPr lang="fr-FR" sz="1400" b="0" i="0" u="none" strike="noStrike" dirty="0">
                          <a:solidFill>
                            <a:srgbClr val="000000"/>
                          </a:solidFill>
                          <a:effectLst/>
                          <a:latin typeface="Arial" panose="020B0604020202020204" pitchFamily="34" charset="0"/>
                        </a:rPr>
                        <a:t> </a:t>
                      </a:r>
                      <a:r>
                        <a:rPr lang="fr-FR" sz="1400" b="0" i="0" u="none" strike="noStrike" dirty="0" smtClean="0">
                          <a:solidFill>
                            <a:srgbClr val="000000"/>
                          </a:solidFill>
                          <a:effectLst/>
                          <a:latin typeface="Arial" panose="020B0604020202020204" pitchFamily="34" charset="0"/>
                        </a:rPr>
                        <a:t>, levée de fonds « Programme Eau pour Tous" </a:t>
                      </a:r>
                      <a:endParaRPr lang="fr-FR" sz="1400" b="0" i="0" u="none" strike="noStrike" dirty="0">
                        <a:solidFill>
                          <a:srgbClr val="000000"/>
                        </a:solidFill>
                        <a:effectLst/>
                        <a:latin typeface="Arial" panose="020B0604020202020204" pitchFamily="34" charset="0"/>
                      </a:endParaRP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432048">
                <a:tc vMerge="1">
                  <a:txBody>
                    <a:bodyPr/>
                    <a:lstStyle/>
                    <a:p>
                      <a:endParaRPr lang="fr-FR"/>
                    </a:p>
                  </a:txBody>
                  <a:tcPr/>
                </a:tc>
                <a:tc>
                  <a:txBody>
                    <a:bodyPr/>
                    <a:lstStyle/>
                    <a:p>
                      <a:pPr algn="l" rtl="0" fontAlgn="ctr"/>
                      <a:r>
                        <a:rPr lang="fr-FR" sz="1400" b="1" i="0" u="none" strike="noStrike" dirty="0">
                          <a:solidFill>
                            <a:srgbClr val="000000"/>
                          </a:solidFill>
                          <a:effectLst/>
                          <a:latin typeface="Arial" panose="020B0604020202020204" pitchFamily="34" charset="0"/>
                        </a:rPr>
                        <a:t>Identifiés</a:t>
                      </a:r>
                      <a:r>
                        <a:rPr lang="fr-FR" sz="1400" b="0" i="0" u="none" strike="noStrike" dirty="0">
                          <a:solidFill>
                            <a:srgbClr val="000000"/>
                          </a:solidFill>
                          <a:effectLst/>
                          <a:latin typeface="Arial" panose="020B0604020202020204" pitchFamily="34" charset="0"/>
                        </a:rPr>
                        <a:t> (AEP structurants de 10 régions )</a:t>
                      </a: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fr-FR" sz="1400" b="0" i="0" u="none" strike="noStrike">
                          <a:solidFill>
                            <a:srgbClr val="000000"/>
                          </a:solidFill>
                          <a:effectLst/>
                          <a:latin typeface="Arial" panose="020B0604020202020204" pitchFamily="34" charset="0"/>
                        </a:rPr>
                        <a:t>183</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fr-FR" sz="1400" b="0" i="0" u="none" strike="noStrike" dirty="0" smtClean="0">
                          <a:solidFill>
                            <a:srgbClr val="000000"/>
                          </a:solidFill>
                          <a:effectLst/>
                          <a:latin typeface="Arial" panose="020B0604020202020204" pitchFamily="34" charset="0"/>
                        </a:rPr>
                        <a:t>Financement recherché</a:t>
                      </a:r>
                      <a:r>
                        <a:rPr lang="fr-FR" sz="1400" b="0" i="0" u="none" strike="noStrike" dirty="0">
                          <a:solidFill>
                            <a:srgbClr val="000000"/>
                          </a:solidFill>
                          <a:effectLst/>
                          <a:latin typeface="Arial" panose="020B0604020202020204" pitchFamily="34" charset="0"/>
                        </a:rPr>
                        <a:t> </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88125">
                <a:tc vMerge="1">
                  <a:txBody>
                    <a:bodyPr/>
                    <a:lstStyle/>
                    <a:p>
                      <a:endParaRPr lang="fr-FR"/>
                    </a:p>
                  </a:txBody>
                  <a:tcPr/>
                </a:tc>
                <a:tc>
                  <a:txBody>
                    <a:bodyPr/>
                    <a:lstStyle/>
                    <a:p>
                      <a:pPr algn="l" rtl="0" fontAlgn="ctr"/>
                      <a:r>
                        <a:rPr lang="fr-FR" sz="1600" b="1" i="0" u="none" strike="noStrike" dirty="0" smtClean="0">
                          <a:solidFill>
                            <a:srgbClr val="000000"/>
                          </a:solidFill>
                          <a:effectLst/>
                          <a:latin typeface="Arial" panose="020B0604020202020204" pitchFamily="34" charset="0"/>
                        </a:rPr>
                        <a:t>TOTAL villes intérieur</a:t>
                      </a:r>
                      <a:endParaRPr lang="fr-FR" sz="1600" b="1" i="0" u="none" strike="noStrike" dirty="0">
                        <a:solidFill>
                          <a:srgbClr val="000000"/>
                        </a:solidFill>
                        <a:effectLst/>
                        <a:latin typeface="Arial" panose="020B0604020202020204" pitchFamily="34" charset="0"/>
                      </a:endParaRP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fr-FR" sz="1600" b="1" i="0" u="none" strike="noStrike" dirty="0">
                          <a:solidFill>
                            <a:srgbClr val="000000"/>
                          </a:solidFill>
                          <a:effectLst/>
                          <a:latin typeface="Arial" panose="020B0604020202020204" pitchFamily="34" charset="0"/>
                        </a:rPr>
                        <a:t> </a:t>
                      </a:r>
                      <a:r>
                        <a:rPr lang="fr-FR" sz="1600" b="1" i="0" u="none" strike="noStrike" dirty="0" smtClean="0">
                          <a:solidFill>
                            <a:srgbClr val="000000"/>
                          </a:solidFill>
                          <a:effectLst/>
                          <a:latin typeface="Arial" panose="020B0604020202020204" pitchFamily="34" charset="0"/>
                        </a:rPr>
                        <a:t>678</a:t>
                      </a:r>
                      <a:endParaRPr lang="fr-FR" sz="1600" b="1" i="0" u="none" strike="noStrike" dirty="0">
                        <a:solidFill>
                          <a:srgbClr val="000000"/>
                        </a:solidFill>
                        <a:effectLst/>
                        <a:latin typeface="Arial" panose="020B0604020202020204" pitchFamily="34" charset="0"/>
                      </a:endParaRP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fr-FR" sz="1600" b="0" i="0" u="none" strike="noStrike" dirty="0">
                          <a:solidFill>
                            <a:srgbClr val="000000"/>
                          </a:solidFill>
                          <a:effectLst/>
                          <a:latin typeface="Arial" panose="020B0604020202020204" pitchFamily="34" charset="0"/>
                        </a:rPr>
                        <a:t> </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88125">
                <a:tc rowSpan="3">
                  <a:txBody>
                    <a:bodyPr/>
                    <a:lstStyle/>
                    <a:p>
                      <a:pPr algn="ctr" rtl="0" fontAlgn="ctr"/>
                      <a:r>
                        <a:rPr lang="fr-FR" sz="1400" b="1" i="0" u="none" strike="noStrike" dirty="0" smtClean="0">
                          <a:solidFill>
                            <a:srgbClr val="000000"/>
                          </a:solidFill>
                          <a:effectLst/>
                          <a:latin typeface="Arial" panose="020B0604020202020204" pitchFamily="34" charset="0"/>
                        </a:rPr>
                        <a:t>Le rural</a:t>
                      </a:r>
                      <a:endParaRPr lang="fr-FR" sz="1400" b="1" i="0" u="none" strike="noStrike" dirty="0">
                        <a:solidFill>
                          <a:srgbClr val="000000"/>
                        </a:solidFill>
                        <a:effectLst/>
                        <a:latin typeface="Arial" panose="020B0604020202020204" pitchFamily="34" charset="0"/>
                      </a:endParaRP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l" rtl="0" fontAlgn="ctr"/>
                      <a:r>
                        <a:rPr lang="fr-FR" sz="1400" b="1" i="0" u="none" strike="noStrike" dirty="0">
                          <a:solidFill>
                            <a:srgbClr val="000000"/>
                          </a:solidFill>
                          <a:effectLst/>
                          <a:latin typeface="Arial" panose="020B0604020202020204" pitchFamily="34" charset="0"/>
                        </a:rPr>
                        <a:t>En cours </a:t>
                      </a: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fr-FR" sz="1400" b="0" i="0" u="none" strike="noStrike" dirty="0">
                          <a:solidFill>
                            <a:srgbClr val="000000"/>
                          </a:solidFill>
                          <a:effectLst/>
                          <a:latin typeface="Arial" panose="020B0604020202020204" pitchFamily="34" charset="0"/>
                        </a:rPr>
                        <a:t>29</a:t>
                      </a: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fr-FR" sz="1200" b="0" i="0" u="none" strike="noStrike" dirty="0" smtClean="0">
                          <a:solidFill>
                            <a:srgbClr val="000000"/>
                          </a:solidFill>
                          <a:effectLst/>
                          <a:latin typeface="Arial" panose="020B0604020202020204" pitchFamily="34" charset="0"/>
                        </a:rPr>
                        <a:t>BADEA, FSD, BID/UEMOA, </a:t>
                      </a:r>
                      <a:r>
                        <a:rPr lang="fr-FR" sz="1200" b="0" i="0" u="none" strike="noStrike" dirty="0" err="1" smtClean="0">
                          <a:solidFill>
                            <a:srgbClr val="000000"/>
                          </a:solidFill>
                          <a:effectLst/>
                          <a:latin typeface="Arial" panose="020B0604020202020204" pitchFamily="34" charset="0"/>
                        </a:rPr>
                        <a:t>KfW</a:t>
                      </a:r>
                      <a:r>
                        <a:rPr lang="fr-FR" sz="1200" b="0" i="0" u="none" strike="noStrike" dirty="0" smtClean="0">
                          <a:solidFill>
                            <a:srgbClr val="000000"/>
                          </a:solidFill>
                          <a:effectLst/>
                          <a:latin typeface="Arial" panose="020B0604020202020204" pitchFamily="34" charset="0"/>
                        </a:rPr>
                        <a:t>,</a:t>
                      </a:r>
                      <a:endParaRPr lang="fr-FR" sz="1200" b="0" i="0" u="none" strike="noStrike" dirty="0">
                        <a:solidFill>
                          <a:srgbClr val="000000"/>
                        </a:solidFill>
                        <a:effectLst/>
                        <a:latin typeface="Arial" panose="020B0604020202020204" pitchFamily="34" charset="0"/>
                      </a:endParaRP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r>
              <a:tr h="323958">
                <a:tc vMerge="1">
                  <a:txBody>
                    <a:bodyPr/>
                    <a:lstStyle/>
                    <a:p>
                      <a:pPr algn="l" rtl="0" fontAlgn="ctr"/>
                      <a:endParaRPr lang="fr-FR" sz="1400" b="0" i="0" u="none" strike="noStrike" dirty="0">
                        <a:solidFill>
                          <a:srgbClr val="000000"/>
                        </a:solidFill>
                        <a:effectLst/>
                        <a:latin typeface="Arial" panose="020B0604020202020204" pitchFamily="34" charset="0"/>
                      </a:endParaRP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fr-FR" sz="1400" b="1" i="0" u="none" strike="noStrike" dirty="0">
                          <a:solidFill>
                            <a:srgbClr val="000000"/>
                          </a:solidFill>
                          <a:effectLst/>
                          <a:latin typeface="Arial" panose="020B0604020202020204" pitchFamily="34" charset="0"/>
                        </a:rPr>
                        <a:t>Futur</a:t>
                      </a: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fr-FR" sz="1400" b="0" i="0" u="none" strike="noStrike" dirty="0" smtClean="0">
                          <a:solidFill>
                            <a:srgbClr val="000000"/>
                          </a:solidFill>
                          <a:effectLst/>
                          <a:latin typeface="Arial" panose="020B0604020202020204" pitchFamily="34" charset="0"/>
                        </a:rPr>
                        <a:t>290</a:t>
                      </a:r>
                      <a:endParaRPr lang="fr-FR" sz="1400" b="0" i="0" u="none" strike="noStrike" dirty="0">
                        <a:solidFill>
                          <a:srgbClr val="000000"/>
                        </a:solidFill>
                        <a:effectLst/>
                        <a:latin typeface="Arial" panose="020B0604020202020204" pitchFamily="34" charset="0"/>
                      </a:endParaRP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fr-FR" sz="1400" b="0" i="0" u="none" strike="noStrike" dirty="0" smtClean="0">
                          <a:solidFill>
                            <a:srgbClr val="000000"/>
                          </a:solidFill>
                          <a:effectLst/>
                          <a:latin typeface="Arial" panose="020B0604020202020204" pitchFamily="34" charset="0"/>
                        </a:rPr>
                        <a:t>Financement recherché</a:t>
                      </a:r>
                      <a:endParaRPr lang="fr-FR" sz="1400" b="0" i="0" u="none" strike="noStrike" dirty="0">
                        <a:solidFill>
                          <a:srgbClr val="000000"/>
                        </a:solidFill>
                        <a:effectLst/>
                        <a:latin typeface="Arial" panose="020B0604020202020204" pitchFamily="34" charset="0"/>
                      </a:endParaRPr>
                    </a:p>
                  </a:txBody>
                  <a:tcPr marL="5269"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218629">
                <a:tc vMerge="1">
                  <a:txBody>
                    <a:bodyPr/>
                    <a:lstStyle/>
                    <a:p>
                      <a:pPr algn="l" fontAlgn="b"/>
                      <a:endParaRPr lang="fr-FR" sz="1400" b="0" i="0" u="none" strike="noStrike" dirty="0">
                        <a:solidFill>
                          <a:srgbClr val="000000"/>
                        </a:solidFill>
                        <a:effectLst/>
                        <a:latin typeface="Calibri" panose="020F0502020204030204" pitchFamily="34" charset="0"/>
                      </a:endParaRPr>
                    </a:p>
                  </a:txBody>
                  <a:tcPr marL="5269" marR="5269" marT="526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fr-FR" sz="1600" b="1" i="0" u="none" strike="noStrike" dirty="0" smtClean="0">
                          <a:solidFill>
                            <a:srgbClr val="000000"/>
                          </a:solidFill>
                          <a:effectLst/>
                          <a:latin typeface="Arial" panose="020B0604020202020204" pitchFamily="34" charset="0"/>
                        </a:rPr>
                        <a:t>TOTAL rural</a:t>
                      </a:r>
                      <a:endParaRPr lang="fr-FR" sz="1600" b="1" i="0" u="none" strike="noStrike" dirty="0">
                        <a:solidFill>
                          <a:srgbClr val="000000"/>
                        </a:solidFill>
                        <a:effectLst/>
                        <a:latin typeface="Arial" panose="020B0604020202020204" pitchFamily="34" charset="0"/>
                      </a:endParaRP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fontAlgn="b"/>
                      <a:r>
                        <a:rPr lang="fr-FR" sz="1600" b="1" i="0" u="none" strike="noStrike" kern="1200" dirty="0">
                          <a:solidFill>
                            <a:srgbClr val="000000"/>
                          </a:solidFill>
                          <a:effectLst/>
                          <a:latin typeface="Arial" panose="020B0604020202020204" pitchFamily="34" charset="0"/>
                          <a:ea typeface="+mn-ea"/>
                          <a:cs typeface="+mn-cs"/>
                        </a:rPr>
                        <a:t> </a:t>
                      </a:r>
                      <a:r>
                        <a:rPr lang="fr-FR" sz="1600" b="1" i="0" u="none" strike="noStrike" kern="1200" dirty="0" smtClean="0">
                          <a:solidFill>
                            <a:srgbClr val="000000"/>
                          </a:solidFill>
                          <a:effectLst/>
                          <a:latin typeface="Arial" panose="020B0604020202020204" pitchFamily="34" charset="0"/>
                          <a:ea typeface="+mn-ea"/>
                          <a:cs typeface="+mn-cs"/>
                        </a:rPr>
                        <a:t>319</a:t>
                      </a:r>
                      <a:endParaRPr lang="fr-FR" sz="1600" b="1" i="0" u="none" strike="noStrike" kern="1200" dirty="0">
                        <a:solidFill>
                          <a:srgbClr val="000000"/>
                        </a:solidFill>
                        <a:effectLst/>
                        <a:latin typeface="Arial" panose="020B0604020202020204" pitchFamily="34" charset="0"/>
                        <a:ea typeface="+mn-ea"/>
                        <a:cs typeface="+mn-cs"/>
                      </a:endParaRPr>
                    </a:p>
                  </a:txBody>
                  <a:tcPr marL="5269" marR="5269" marT="52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a:t>
                      </a:r>
                    </a:p>
                  </a:txBody>
                  <a:tcPr marL="5269" marR="5269" marT="52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629">
                <a:tc>
                  <a:txBody>
                    <a:bodyPr/>
                    <a:lstStyle/>
                    <a:p>
                      <a:pPr algn="l" fontAlgn="b"/>
                      <a:endParaRPr lang="fr-FR" sz="2400" b="0" i="0" u="none" strike="noStrike" dirty="0">
                        <a:solidFill>
                          <a:srgbClr val="000000"/>
                        </a:solidFill>
                        <a:effectLst/>
                        <a:latin typeface="Calibri" panose="020F0502020204030204" pitchFamily="34" charset="0"/>
                      </a:endParaRPr>
                    </a:p>
                  </a:txBody>
                  <a:tcPr marL="5269" marR="5269" marT="526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fontAlgn="ctr"/>
                      <a:r>
                        <a:rPr lang="fr-FR" sz="2400" b="1" i="0" u="none" strike="noStrike" dirty="0" smtClean="0">
                          <a:solidFill>
                            <a:srgbClr val="000000"/>
                          </a:solidFill>
                          <a:effectLst/>
                          <a:latin typeface="Arial" panose="020B0604020202020204" pitchFamily="34" charset="0"/>
                        </a:rPr>
                        <a:t>TOTAL</a:t>
                      </a:r>
                      <a:endParaRPr lang="fr-FR" sz="2400" b="1" i="0" u="none" strike="noStrike" dirty="0">
                        <a:solidFill>
                          <a:srgbClr val="000000"/>
                        </a:solidFill>
                        <a:effectLst/>
                        <a:latin typeface="Arial" panose="020B0604020202020204" pitchFamily="34" charset="0"/>
                      </a:endParaRPr>
                    </a:p>
                  </a:txBody>
                  <a:tcPr marL="47420" marR="5269" marT="52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fontAlgn="b"/>
                      <a:r>
                        <a:rPr lang="fr-FR" sz="2400" b="1" i="0" u="none" strike="noStrike" kern="1200" dirty="0" smtClean="0">
                          <a:solidFill>
                            <a:srgbClr val="000000"/>
                          </a:solidFill>
                          <a:effectLst/>
                          <a:latin typeface="Arial" panose="020B0604020202020204" pitchFamily="34" charset="0"/>
                          <a:ea typeface="+mn-ea"/>
                          <a:cs typeface="+mn-cs"/>
                        </a:rPr>
                        <a:t>1896</a:t>
                      </a:r>
                      <a:endParaRPr lang="fr-FR" sz="2400" b="1" i="0" u="none" strike="noStrike" kern="1200" dirty="0">
                        <a:solidFill>
                          <a:srgbClr val="000000"/>
                        </a:solidFill>
                        <a:effectLst/>
                        <a:latin typeface="Arial" panose="020B0604020202020204" pitchFamily="34" charset="0"/>
                        <a:ea typeface="+mn-ea"/>
                        <a:cs typeface="+mn-cs"/>
                      </a:endParaRPr>
                    </a:p>
                  </a:txBody>
                  <a:tcPr marL="5269" marR="5269" marT="52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2400" b="0" i="0" u="none" strike="noStrike" dirty="0">
                        <a:solidFill>
                          <a:srgbClr val="000000"/>
                        </a:solidFill>
                        <a:effectLst/>
                        <a:latin typeface="Calibri" panose="020F0502020204030204" pitchFamily="34" charset="0"/>
                      </a:endParaRPr>
                    </a:p>
                  </a:txBody>
                  <a:tcPr marL="5269" marR="5269" marT="52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ZoneTexte 3"/>
          <p:cNvSpPr txBox="1"/>
          <p:nvPr/>
        </p:nvSpPr>
        <p:spPr>
          <a:xfrm>
            <a:off x="0" y="0"/>
            <a:ext cx="8892480" cy="507831"/>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es-ES"/>
            </a:defPPr>
            <a:lvl1pPr indent="-536575" eaLnBrk="1" hangingPunct="1">
              <a:defRPr sz="2400" b="1" kern="0">
                <a:solidFill>
                  <a:schemeClr val="accent3"/>
                </a:solidFill>
                <a:latin typeface="+mj-lt"/>
                <a:ea typeface="+mj-ea"/>
                <a:cs typeface="+mj-cs"/>
              </a:defRPr>
            </a:lvl1pPr>
          </a:lstStyle>
          <a:p>
            <a:r>
              <a:rPr lang="fr-FR" altLang="fr-FR" sz="2700" dirty="0" smtClean="0">
                <a:latin typeface="Agency FB" panose="020B0503020202020204" pitchFamily="34" charset="0"/>
              </a:rPr>
              <a:t>3.2. LES PROJETS ET FINANCEMENTS (relatifs à la production d’eau)</a:t>
            </a:r>
            <a:endParaRPr lang="fr-FR" sz="2700" dirty="0">
              <a:latin typeface="Agency FB" panose="020B0503020202020204" pitchFamily="34" charset="0"/>
            </a:endParaRPr>
          </a:p>
        </p:txBody>
      </p:sp>
    </p:spTree>
    <p:extLst>
      <p:ext uri="{BB962C8B-B14F-4D97-AF65-F5344CB8AC3E}">
        <p14:creationId xmlns:p14="http://schemas.microsoft.com/office/powerpoint/2010/main" xmlns="" val="3733792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9CEA45B-8ABD-4D4D-BD5A-E77A1D201065}" type="slidenum">
              <a:rPr lang="es-ES" altLang="fr-FR" smtClean="0"/>
              <a:pPr>
                <a:defRPr/>
              </a:pPr>
              <a:t>19</a:t>
            </a:fld>
            <a:endParaRPr lang="es-ES" altLang="fr-FR"/>
          </a:p>
        </p:txBody>
      </p:sp>
      <p:sp>
        <p:nvSpPr>
          <p:cNvPr id="2" name="Rectangle 1"/>
          <p:cNvSpPr/>
          <p:nvPr/>
        </p:nvSpPr>
        <p:spPr>
          <a:xfrm>
            <a:off x="-36512" y="1111091"/>
            <a:ext cx="9097215" cy="4478149"/>
          </a:xfrm>
          <a:prstGeom prst="rect">
            <a:avLst/>
          </a:prstGeom>
        </p:spPr>
        <p:txBody>
          <a:bodyPr wrap="square">
            <a:spAutoFit/>
          </a:bodyPr>
          <a:lstStyle/>
          <a:p>
            <a:pPr marL="274320" indent="-274320" eaLnBrk="1" fontAlgn="auto" hangingPunct="1">
              <a:spcAft>
                <a:spcPts val="0"/>
              </a:spcAft>
              <a:buClr>
                <a:schemeClr val="accent3"/>
              </a:buClr>
              <a:buFont typeface="Wingdings" pitchFamily="2" charset="2"/>
              <a:buChar char="v"/>
              <a:defRPr/>
            </a:pPr>
            <a:r>
              <a:rPr lang="fr-FR" sz="2400" dirty="0" smtClean="0"/>
              <a:t>Sur un total de 1888 milliards de F.CFA d’investissement, le montant total des financements à rechercher est </a:t>
            </a:r>
          </a:p>
          <a:p>
            <a:pPr marL="274320" indent="-274320" eaLnBrk="1" fontAlgn="auto" hangingPunct="1">
              <a:spcAft>
                <a:spcPts val="0"/>
              </a:spcAft>
              <a:buClr>
                <a:schemeClr val="accent3"/>
              </a:buClr>
              <a:buFont typeface="Wingdings" pitchFamily="2" charset="2"/>
              <a:buChar char="v"/>
              <a:defRPr/>
            </a:pPr>
            <a:r>
              <a:rPr lang="fr-FR" sz="2400" dirty="0" smtClean="0"/>
              <a:t>de </a:t>
            </a:r>
            <a:r>
              <a:rPr lang="fr-FR" sz="2400" b="1" dirty="0" smtClean="0"/>
              <a:t>1 662 </a:t>
            </a:r>
            <a:r>
              <a:rPr lang="en-US" sz="2400" b="1" dirty="0" smtClean="0"/>
              <a:t>Milliards </a:t>
            </a:r>
            <a:r>
              <a:rPr lang="en-US" sz="2400" b="1" dirty="0"/>
              <a:t>FCFA (</a:t>
            </a:r>
            <a:r>
              <a:rPr lang="en-US" sz="2400" b="1" dirty="0" smtClean="0"/>
              <a:t>≈ 3 324 millions </a:t>
            </a:r>
            <a:r>
              <a:rPr lang="en-US" sz="2400" b="1" dirty="0"/>
              <a:t>US</a:t>
            </a:r>
            <a:r>
              <a:rPr lang="en-US" sz="2400" b="1" dirty="0" smtClean="0"/>
              <a:t>$)</a:t>
            </a:r>
            <a:r>
              <a:rPr lang="fr-FR" sz="2400" dirty="0" smtClean="0"/>
              <a:t> ainsi réparti: </a:t>
            </a:r>
          </a:p>
          <a:p>
            <a:pPr marL="684000" lvl="1" indent="-274320" eaLnBrk="1" fontAlgn="auto" hangingPunct="1">
              <a:spcBef>
                <a:spcPts val="1800"/>
              </a:spcBef>
              <a:spcAft>
                <a:spcPts val="1200"/>
              </a:spcAft>
              <a:buClr>
                <a:schemeClr val="accent3"/>
              </a:buClr>
              <a:buFont typeface="Wingdings" pitchFamily="2" charset="2"/>
              <a:buChar char="v"/>
              <a:defRPr/>
            </a:pPr>
            <a:r>
              <a:rPr lang="en-US" sz="2400" dirty="0" smtClean="0">
                <a:sym typeface="Symbol" panose="05050102010706020507" pitchFamily="18" charset="2"/>
              </a:rPr>
              <a:t>  </a:t>
            </a:r>
            <a:r>
              <a:rPr lang="en-US" sz="2400" b="1" dirty="0" smtClean="0"/>
              <a:t>Ville d’Abidjan</a:t>
            </a:r>
            <a:r>
              <a:rPr lang="en-US" sz="2400" dirty="0" smtClean="0"/>
              <a:t>:  837 </a:t>
            </a:r>
            <a:r>
              <a:rPr lang="en-US" sz="2400" dirty="0"/>
              <a:t>Milliards FCFA (</a:t>
            </a:r>
            <a:r>
              <a:rPr lang="en-US" sz="2400" dirty="0" smtClean="0"/>
              <a:t>≈ 1674 </a:t>
            </a:r>
            <a:r>
              <a:rPr lang="en-US" sz="2400" dirty="0"/>
              <a:t>millions US</a:t>
            </a:r>
            <a:r>
              <a:rPr lang="en-US" sz="2400" dirty="0" smtClean="0"/>
              <a:t>$) dont 240 Milliards à rechercher ;</a:t>
            </a:r>
          </a:p>
          <a:p>
            <a:pPr marL="684000" lvl="1" indent="-274320" algn="just" eaLnBrk="1" fontAlgn="auto" hangingPunct="1">
              <a:spcBef>
                <a:spcPts val="600"/>
              </a:spcBef>
              <a:spcAft>
                <a:spcPts val="600"/>
              </a:spcAft>
              <a:buClr>
                <a:schemeClr val="accent3"/>
              </a:buClr>
              <a:buFont typeface="Wingdings" pitchFamily="2" charset="2"/>
              <a:buChar char="v"/>
              <a:defRPr/>
            </a:pPr>
            <a:r>
              <a:rPr lang="en-US" sz="2400" dirty="0">
                <a:sym typeface="Symbol" panose="05050102010706020507" pitchFamily="18" charset="2"/>
              </a:rPr>
              <a:t> </a:t>
            </a:r>
            <a:r>
              <a:rPr lang="en-US" sz="2400" dirty="0" smtClean="0">
                <a:sym typeface="Symbol" panose="05050102010706020507" pitchFamily="18" charset="2"/>
              </a:rPr>
              <a:t> </a:t>
            </a:r>
            <a:r>
              <a:rPr lang="fr-FR" altLang="fr-FR" sz="2400" b="1" dirty="0" smtClean="0">
                <a:ea typeface="ＭＳ Ｐゴシック" pitchFamily="34" charset="-128"/>
              </a:rPr>
              <a:t>Villes de l’intérieur: </a:t>
            </a:r>
            <a:r>
              <a:rPr lang="fr-FR" altLang="fr-FR" sz="2400" dirty="0" smtClean="0">
                <a:ea typeface="ＭＳ Ｐゴシック" pitchFamily="34" charset="-128"/>
              </a:rPr>
              <a:t>535 Milliards FCFA </a:t>
            </a:r>
            <a:r>
              <a:rPr lang="fr-FR" altLang="fr-FR" sz="2400" dirty="0">
                <a:ea typeface="ＭＳ Ｐゴシック" pitchFamily="34" charset="-128"/>
              </a:rPr>
              <a:t>(≈ </a:t>
            </a:r>
            <a:r>
              <a:rPr lang="fr-FR" altLang="fr-FR" sz="2400" dirty="0" smtClean="0">
                <a:ea typeface="ＭＳ Ｐゴシック" pitchFamily="34" charset="-128"/>
              </a:rPr>
              <a:t>1070 millions </a:t>
            </a:r>
            <a:r>
              <a:rPr lang="fr-FR" altLang="fr-FR" sz="2400" dirty="0">
                <a:ea typeface="ＭＳ Ｐゴシック" pitchFamily="34" charset="-128"/>
              </a:rPr>
              <a:t>US</a:t>
            </a:r>
            <a:r>
              <a:rPr lang="fr-FR" altLang="fr-FR" sz="2400" dirty="0" smtClean="0">
                <a:ea typeface="ＭＳ Ｐゴシック" pitchFamily="34" charset="-128"/>
              </a:rPr>
              <a:t>$), dont 140 milliards F.CFA a rechercher</a:t>
            </a:r>
          </a:p>
          <a:p>
            <a:pPr marL="684000" lvl="1" indent="-274320" algn="just" eaLnBrk="1" fontAlgn="auto" hangingPunct="1">
              <a:spcBef>
                <a:spcPts val="600"/>
              </a:spcBef>
              <a:spcAft>
                <a:spcPts val="600"/>
              </a:spcAft>
              <a:buClr>
                <a:schemeClr val="accent3"/>
              </a:buClr>
              <a:buFont typeface="Wingdings" pitchFamily="2" charset="2"/>
              <a:buChar char="v"/>
              <a:defRPr/>
            </a:pPr>
            <a:r>
              <a:rPr lang="en-US" sz="2400" dirty="0" smtClean="0">
                <a:sym typeface="Symbol" panose="05050102010706020507" pitchFamily="18" charset="2"/>
              </a:rPr>
              <a:t>  </a:t>
            </a:r>
            <a:r>
              <a:rPr lang="en-US" sz="2400" b="1" dirty="0" smtClean="0"/>
              <a:t>Zones rurales</a:t>
            </a:r>
            <a:r>
              <a:rPr lang="en-US" sz="2400" dirty="0" smtClean="0"/>
              <a:t>:  290 </a:t>
            </a:r>
            <a:r>
              <a:rPr lang="en-US" sz="2400" dirty="0"/>
              <a:t>Milliards FCFA </a:t>
            </a:r>
            <a:r>
              <a:rPr lang="en-US" sz="2400" dirty="0" smtClean="0"/>
              <a:t>( 580 millions </a:t>
            </a:r>
            <a:r>
              <a:rPr lang="en-US" sz="2400" dirty="0"/>
              <a:t>US</a:t>
            </a:r>
            <a:r>
              <a:rPr lang="en-US" sz="2400" dirty="0" smtClean="0"/>
              <a:t>$) à rechercher</a:t>
            </a:r>
            <a:endParaRPr lang="en-US" sz="2400" dirty="0"/>
          </a:p>
          <a:p>
            <a:pPr marL="274320" indent="-274320" eaLnBrk="1" fontAlgn="auto" hangingPunct="1">
              <a:spcAft>
                <a:spcPts val="0"/>
              </a:spcAft>
              <a:buClr>
                <a:schemeClr val="accent3"/>
              </a:buClr>
              <a:buFont typeface="Wingdings" pitchFamily="2" charset="2"/>
              <a:buChar char="v"/>
              <a:defRPr/>
            </a:pPr>
            <a:endParaRPr lang="en-US" sz="2400" dirty="0"/>
          </a:p>
        </p:txBody>
      </p:sp>
      <p:sp>
        <p:nvSpPr>
          <p:cNvPr id="5" name="Titre 1"/>
          <p:cNvSpPr txBox="1">
            <a:spLocks/>
          </p:cNvSpPr>
          <p:nvPr/>
        </p:nvSpPr>
        <p:spPr bwMode="auto">
          <a:xfrm>
            <a:off x="0" y="5347"/>
            <a:ext cx="6931072" cy="52322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indent="-536575" algn="l" eaLnBrk="1" hangingPunct="1"/>
            <a:r>
              <a:rPr lang="fr-FR" altLang="fr-FR" sz="2800" b="1" kern="0" dirty="0" smtClean="0">
                <a:solidFill>
                  <a:schemeClr val="accent3"/>
                </a:solidFill>
                <a:latin typeface="Agency FB" panose="020B0503020202020204" pitchFamily="34" charset="0"/>
              </a:rPr>
              <a:t>3.3. LES BESOINS EN INVESTISSEMENTS</a:t>
            </a:r>
            <a:endParaRPr lang="fr-FR" altLang="fr-FR" sz="2800" b="1" kern="0" dirty="0">
              <a:solidFill>
                <a:schemeClr val="accent3"/>
              </a:solidFill>
              <a:latin typeface="Agency FB" panose="020B0503020202020204" pitchFamily="34" charset="0"/>
            </a:endParaRPr>
          </a:p>
        </p:txBody>
      </p:sp>
      <p:pic>
        <p:nvPicPr>
          <p:cNvPr id="6" name="Image 1" descr="Logo ONEP.jpg"/>
          <p:cNvPicPr>
            <a:picLocks noChangeAspect="1" noChangeArrowheads="1"/>
          </p:cNvPicPr>
          <p:nvPr/>
        </p:nvPicPr>
        <p:blipFill>
          <a:blip r:embed="rId2"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xmlns="" val="159813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noChangeArrowheads="1"/>
          </p:cNvSpPr>
          <p:nvPr>
            <p:ph idx="1"/>
          </p:nvPr>
        </p:nvSpPr>
        <p:spPr>
          <a:xfrm>
            <a:off x="611560" y="946918"/>
            <a:ext cx="8229600" cy="4309939"/>
          </a:xfrm>
        </p:spPr>
        <p:txBody>
          <a:bodyPr/>
          <a:lstStyle/>
          <a:p>
            <a:pPr algn="just" eaLnBrk="1" hangingPunct="1">
              <a:lnSpc>
                <a:spcPct val="150000"/>
              </a:lnSpc>
              <a:spcBef>
                <a:spcPts val="0"/>
              </a:spcBef>
              <a:spcAft>
                <a:spcPts val="1200"/>
              </a:spcAft>
              <a:buFont typeface="Courier New" panose="02070309020205020404" pitchFamily="49" charset="0"/>
              <a:buChar char="o"/>
            </a:pPr>
            <a:r>
              <a:rPr lang="fr-FR" altLang="fr-FR" sz="2800" b="1" dirty="0" smtClean="0"/>
              <a:t>Introduction</a:t>
            </a:r>
            <a:endParaRPr lang="fr-FR" altLang="fr-FR" sz="2800" b="1" dirty="0"/>
          </a:p>
          <a:p>
            <a:pPr marL="0" indent="0" algn="just" eaLnBrk="1" hangingPunct="1">
              <a:lnSpc>
                <a:spcPct val="150000"/>
              </a:lnSpc>
              <a:spcBef>
                <a:spcPts val="0"/>
              </a:spcBef>
              <a:spcAft>
                <a:spcPts val="1200"/>
              </a:spcAft>
              <a:buNone/>
            </a:pPr>
            <a:r>
              <a:rPr lang="fr-FR" altLang="fr-FR" sz="2800" b="1" dirty="0" smtClean="0"/>
              <a:t>1. Présentation du secteur de l’eau potable</a:t>
            </a:r>
            <a:endParaRPr lang="fr-FR" altLang="fr-FR" sz="2800" b="1" dirty="0"/>
          </a:p>
          <a:p>
            <a:pPr marL="0" indent="0" algn="just" eaLnBrk="1" hangingPunct="1">
              <a:lnSpc>
                <a:spcPct val="150000"/>
              </a:lnSpc>
              <a:spcBef>
                <a:spcPts val="0"/>
              </a:spcBef>
              <a:spcAft>
                <a:spcPts val="1200"/>
              </a:spcAft>
              <a:buNone/>
            </a:pPr>
            <a:r>
              <a:rPr lang="fr-FR" altLang="fr-FR" sz="2800" b="1" dirty="0" smtClean="0"/>
              <a:t>2. Défis du secteur face au changement climatique </a:t>
            </a:r>
          </a:p>
          <a:p>
            <a:pPr marL="0" indent="0" algn="just" eaLnBrk="1" hangingPunct="1">
              <a:lnSpc>
                <a:spcPct val="150000"/>
              </a:lnSpc>
              <a:spcBef>
                <a:spcPts val="0"/>
              </a:spcBef>
              <a:spcAft>
                <a:spcPts val="1200"/>
              </a:spcAft>
              <a:buNone/>
            </a:pPr>
            <a:r>
              <a:rPr lang="fr-FR" altLang="fr-FR" sz="2800" b="1" dirty="0" smtClean="0"/>
              <a:t>3. Perspectives</a:t>
            </a:r>
          </a:p>
          <a:p>
            <a:pPr algn="just" eaLnBrk="1" hangingPunct="1">
              <a:lnSpc>
                <a:spcPct val="150000"/>
              </a:lnSpc>
              <a:spcBef>
                <a:spcPts val="0"/>
              </a:spcBef>
              <a:spcAft>
                <a:spcPts val="1200"/>
              </a:spcAft>
              <a:buFont typeface="Courier New" panose="02070309020205020404" pitchFamily="49" charset="0"/>
              <a:buChar char="o"/>
            </a:pPr>
            <a:r>
              <a:rPr lang="fr-FR" altLang="fr-FR" sz="2800" b="1" dirty="0" smtClean="0"/>
              <a:t>Conclusion</a:t>
            </a:r>
            <a:endParaRPr lang="fr-FR" altLang="fr-FR" sz="2400" b="1" dirty="0"/>
          </a:p>
        </p:txBody>
      </p:sp>
      <p:pic>
        <p:nvPicPr>
          <p:cNvPr id="4" name="Image 1" descr="Logo ONEP.jpg"/>
          <p:cNvPicPr>
            <a:picLocks noChangeAspect="1" noChangeArrowheads="1"/>
          </p:cNvPicPr>
          <p:nvPr/>
        </p:nvPicPr>
        <p:blipFill>
          <a:blip r:embed="rId3"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
        <p:nvSpPr>
          <p:cNvPr id="5" name="Titre 1"/>
          <p:cNvSpPr txBox="1">
            <a:spLocks/>
          </p:cNvSpPr>
          <p:nvPr/>
        </p:nvSpPr>
        <p:spPr bwMode="auto">
          <a:xfrm>
            <a:off x="323528" y="-81087"/>
            <a:ext cx="4104456"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fr-FR" altLang="fr-FR" sz="2800" b="1" kern="0" dirty="0" smtClean="0">
                <a:solidFill>
                  <a:schemeClr val="bg1"/>
                </a:solidFill>
                <a:latin typeface="Agency FB" panose="020B0503020202020204" pitchFamily="34" charset="0"/>
                <a:ea typeface="ＭＳ Ｐゴシック" pitchFamily="34" charset="-128"/>
              </a:rPr>
              <a:t>PLAN </a:t>
            </a:r>
          </a:p>
        </p:txBody>
      </p:sp>
    </p:spTree>
    <p:extLst>
      <p:ext uri="{BB962C8B-B14F-4D97-AF65-F5344CB8AC3E}">
        <p14:creationId xmlns:p14="http://schemas.microsoft.com/office/powerpoint/2010/main" xmlns="" val="4032857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920537" y="1412776"/>
            <a:ext cx="5743761" cy="2597745"/>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50000" t="50000" r="50000" b="50000"/>
            </a:path>
            <a:tileRect/>
          </a:gradFill>
          <a:ln w="9525">
            <a:miter lim="800000"/>
            <a:headEnd/>
            <a:tailEnd/>
          </a:ln>
          <a:scene3d>
            <a:camera prst="legacyPerspectiveFront">
              <a:rot lat="20099960" lon="20099960" rev="0"/>
            </a:camera>
            <a:lightRig rig="legacyFlat2" dir="t"/>
          </a:scene3d>
          <a:sp3d extrusionH="430200" prstMaterial="legacyMatte">
            <a:bevelT w="13500" h="13500" prst="angle"/>
            <a:bevelB w="13500" h="13500" prst="angle"/>
            <a:extrusionClr>
              <a:srgbClr val="0066FF"/>
            </a:extrusionClr>
          </a:sp3d>
        </p:spPr>
        <p:txBody>
          <a:bodyPr wrap="none" anchor="ctr">
            <a:flatTx/>
          </a:bodyPr>
          <a:lstStyle/>
          <a:p>
            <a:pPr algn="ctr" eaLnBrk="1" hangingPunct="1">
              <a:defRPr/>
            </a:pPr>
            <a:endParaRPr lang="fr-FR" sz="4400" b="1" dirty="0">
              <a:solidFill>
                <a:srgbClr val="FF3300"/>
              </a:solidFill>
              <a:latin typeface="Andalus" panose="02020603050405020304" pitchFamily="18" charset="-78"/>
              <a:cs typeface="Andalus" panose="02020603050405020304" pitchFamily="18" charset="-78"/>
            </a:endParaRPr>
          </a:p>
        </p:txBody>
      </p:sp>
      <p:pic>
        <p:nvPicPr>
          <p:cNvPr id="4101" name="Diagramme 1"/>
          <p:cNvPicPr>
            <a:picLocks noChangeArrowheads="1"/>
          </p:cNvPicPr>
          <p:nvPr/>
        </p:nvPicPr>
        <p:blipFill>
          <a:blip r:embed="rId3">
            <a:extLst>
              <a:ext uri="{28A0092B-C50C-407E-A947-70E740481C1C}">
                <a14:useLocalDpi xmlns:a14="http://schemas.microsoft.com/office/drawing/2010/main" xmlns="" val="0"/>
              </a:ext>
            </a:extLst>
          </a:blip>
          <a:srcRect l="-16258" r="-46248"/>
          <a:stretch>
            <a:fillRect/>
          </a:stretch>
        </p:blipFill>
        <p:spPr bwMode="auto">
          <a:xfrm>
            <a:off x="-571500" y="3381375"/>
            <a:ext cx="5214938"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a:spLocks noChangeArrowheads="1"/>
          </p:cNvSpPr>
          <p:nvPr/>
        </p:nvSpPr>
        <p:spPr bwMode="auto">
          <a:xfrm>
            <a:off x="2805291" y="2246794"/>
            <a:ext cx="5423197"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1600" b="1" dirty="0" smtClean="0">
              <a:solidFill>
                <a:srgbClr val="FF3300"/>
              </a:solidFill>
              <a:latin typeface="Andalus" pitchFamily="18" charset="-78"/>
              <a:cs typeface="Andalus" pitchFamily="18" charset="-78"/>
            </a:endParaRPr>
          </a:p>
          <a:p>
            <a:pPr algn="ctr" eaLnBrk="1" hangingPunct="1">
              <a:spcBef>
                <a:spcPct val="0"/>
              </a:spcBef>
              <a:buFontTx/>
              <a:buNone/>
            </a:pPr>
            <a:r>
              <a:rPr lang="fr-FR" altLang="fr-FR" sz="3600" b="1" dirty="0" smtClean="0">
                <a:solidFill>
                  <a:srgbClr val="FF3300"/>
                </a:solidFill>
                <a:latin typeface="Andalus" pitchFamily="18" charset="-78"/>
                <a:cs typeface="Andalus" pitchFamily="18" charset="-78"/>
              </a:rPr>
              <a:t>CONCLUSION</a:t>
            </a:r>
            <a:endParaRPr lang="fr-FR" altLang="fr-FR" sz="3600" b="1" dirty="0">
              <a:solidFill>
                <a:srgbClr val="FF3300"/>
              </a:solidFill>
              <a:latin typeface="Andalus" pitchFamily="18" charset="-78"/>
              <a:cs typeface="Andalus" pitchFamily="18" charset="-78"/>
            </a:endParaRPr>
          </a:p>
        </p:txBody>
      </p:sp>
      <p:pic>
        <p:nvPicPr>
          <p:cNvPr id="7" name="Image 1" descr="Logo ONEP.jpg"/>
          <p:cNvPicPr>
            <a:picLocks noChangeAspect="1" noChangeArrowheads="1"/>
          </p:cNvPicPr>
          <p:nvPr/>
        </p:nvPicPr>
        <p:blipFill>
          <a:blip r:embed="rId4"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xmlns="" val="167297003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3306" y="505904"/>
            <a:ext cx="8321008" cy="5040313"/>
          </a:xfrm>
          <a:ln w="3175">
            <a:noFill/>
          </a:ln>
        </p:spPr>
        <p:txBody>
          <a:bodyPr>
            <a:noAutofit/>
          </a:bodyPr>
          <a:lstStyle/>
          <a:p>
            <a:pPr marL="0" indent="0" algn="just" eaLnBrk="1" fontAlgn="auto" hangingPunct="1">
              <a:spcAft>
                <a:spcPts val="0"/>
              </a:spcAft>
              <a:buClr>
                <a:schemeClr val="accent3"/>
              </a:buClr>
              <a:buFont typeface="Wingdings 2"/>
              <a:buNone/>
              <a:defRPr/>
            </a:pPr>
            <a:r>
              <a:rPr lang="fr-FR" sz="1800" dirty="0" smtClean="0"/>
              <a:t>La vision du Gouvernement ivoirien de faire de la Côte d’Ivoire un pays émergent en 2020, va se traduire par l’accroissement des activités industrielles et domestiques avec comme conséquence des besoins en eau potable de plus en plus croissants et des menaces de plus en plus fortes sur les bassins versants et les ressources en eau.</a:t>
            </a:r>
          </a:p>
          <a:p>
            <a:pPr marL="0" indent="0" eaLnBrk="1" fontAlgn="auto" hangingPunct="1">
              <a:spcAft>
                <a:spcPts val="0"/>
              </a:spcAft>
              <a:buClr>
                <a:schemeClr val="accent3"/>
              </a:buClr>
              <a:buFont typeface="Wingdings 2"/>
              <a:buNone/>
              <a:defRPr/>
            </a:pPr>
            <a:endParaRPr lang="fr-FR" sz="1800" dirty="0"/>
          </a:p>
          <a:p>
            <a:pPr marL="0" indent="0" algn="just" eaLnBrk="1" fontAlgn="auto" hangingPunct="1">
              <a:spcAft>
                <a:spcPts val="0"/>
              </a:spcAft>
              <a:buClr>
                <a:schemeClr val="accent3"/>
              </a:buClr>
              <a:buNone/>
              <a:defRPr/>
            </a:pPr>
            <a:r>
              <a:rPr lang="fr-FR" sz="1800" dirty="0" smtClean="0"/>
              <a:t>En </a:t>
            </a:r>
            <a:r>
              <a:rPr lang="fr-FR" sz="1800" dirty="0"/>
              <a:t>outre</a:t>
            </a:r>
            <a:r>
              <a:rPr lang="fr-FR" sz="1800" dirty="0" smtClean="0"/>
              <a:t> la baisse généralisée des apports pluviométriques n’est pas faite pour améliorer la situation.</a:t>
            </a:r>
          </a:p>
          <a:p>
            <a:pPr marL="274320" indent="-274320" algn="just" eaLnBrk="1" fontAlgn="auto" hangingPunct="1">
              <a:spcAft>
                <a:spcPts val="0"/>
              </a:spcAft>
              <a:buClr>
                <a:schemeClr val="accent3"/>
              </a:buClr>
              <a:buFont typeface="Wingdings" pitchFamily="2" charset="2"/>
              <a:buChar char="v"/>
              <a:defRPr/>
            </a:pPr>
            <a:endParaRPr lang="fr-FR" sz="1800" dirty="0"/>
          </a:p>
          <a:p>
            <a:pPr marL="0" indent="0" algn="just" eaLnBrk="1" fontAlgn="auto" hangingPunct="1">
              <a:spcAft>
                <a:spcPts val="0"/>
              </a:spcAft>
              <a:buClr>
                <a:schemeClr val="accent3"/>
              </a:buClr>
              <a:buNone/>
              <a:defRPr/>
            </a:pPr>
            <a:r>
              <a:rPr lang="fr-FR" sz="1800" dirty="0" smtClean="0"/>
              <a:t>Conscient de la nécessité de mettre en œuvre des mesures d’adaptation, le Gouvernement s’est résolument tourné vers la réalisation de projet structurants.</a:t>
            </a:r>
          </a:p>
          <a:p>
            <a:pPr marL="0" indent="0" algn="just" eaLnBrk="1" fontAlgn="auto" hangingPunct="1">
              <a:spcAft>
                <a:spcPts val="0"/>
              </a:spcAft>
              <a:buClr>
                <a:schemeClr val="accent3"/>
              </a:buClr>
              <a:buNone/>
              <a:defRPr/>
            </a:pPr>
            <a:r>
              <a:rPr lang="fr-FR" sz="1800" dirty="0" smtClean="0"/>
              <a:t>Cependant, au regard des délai de mise en œuvre de tels projets, et dans un souci d’accès de l’eau à toutes les couches sociales, </a:t>
            </a:r>
            <a:r>
              <a:rPr lang="fr-FR" sz="1800" dirty="0"/>
              <a:t>il a été </a:t>
            </a:r>
            <a:r>
              <a:rPr lang="fr-FR" sz="1800" dirty="0" smtClean="0"/>
              <a:t>décidé en 2017 de conduire un programme « eau pour tous » d’un montant de 200 Milliards de FCFA, dont le financement est en discussion avec les banques locales.</a:t>
            </a:r>
          </a:p>
          <a:p>
            <a:pPr marL="0" indent="0" algn="just" eaLnBrk="1" fontAlgn="auto" hangingPunct="1">
              <a:spcAft>
                <a:spcPts val="0"/>
              </a:spcAft>
              <a:buClr>
                <a:schemeClr val="accent3"/>
              </a:buClr>
              <a:buNone/>
              <a:defRPr/>
            </a:pPr>
            <a:endParaRPr lang="fr-FR" sz="1800" dirty="0" smtClean="0"/>
          </a:p>
          <a:p>
            <a:pPr marL="0" indent="0" algn="just" eaLnBrk="1" fontAlgn="auto" hangingPunct="1">
              <a:spcAft>
                <a:spcPts val="0"/>
              </a:spcAft>
              <a:buClr>
                <a:schemeClr val="accent3"/>
              </a:buClr>
              <a:buNone/>
              <a:defRPr/>
            </a:pPr>
            <a:r>
              <a:rPr lang="fr-FR" sz="1800" dirty="0" smtClean="0"/>
              <a:t>Face aux défis, liés à l’approvisionnement </a:t>
            </a:r>
            <a:r>
              <a:rPr lang="fr-FR" sz="1800" dirty="0"/>
              <a:t>e</a:t>
            </a:r>
            <a:r>
              <a:rPr lang="fr-FR" sz="1800" dirty="0" smtClean="0"/>
              <a:t>n eau potable des populations </a:t>
            </a:r>
            <a:r>
              <a:rPr lang="fr-FR" sz="1800" dirty="0"/>
              <a:t>d’une part,</a:t>
            </a:r>
            <a:r>
              <a:rPr lang="fr-FR" sz="1800" dirty="0" smtClean="0"/>
              <a:t> et ceux relatifs aux effets des changements climatiques d’autre part, le </a:t>
            </a:r>
            <a:r>
              <a:rPr lang="fr-FR" sz="1800" dirty="0"/>
              <a:t>soutien </a:t>
            </a:r>
            <a:r>
              <a:rPr lang="fr-FR" sz="1800" dirty="0" smtClean="0"/>
              <a:t>des </a:t>
            </a:r>
            <a:r>
              <a:rPr lang="fr-FR" sz="1800" dirty="0"/>
              <a:t>Partenaires au </a:t>
            </a:r>
            <a:r>
              <a:rPr lang="fr-FR" sz="1800" dirty="0" smtClean="0"/>
              <a:t>développement est nécessaire pour le financement des lourds investissements pour l’accès à l’eau potable pour tous.</a:t>
            </a:r>
          </a:p>
          <a:p>
            <a:pPr marL="0" indent="0" eaLnBrk="1" fontAlgn="auto" hangingPunct="1">
              <a:spcAft>
                <a:spcPts val="0"/>
              </a:spcAft>
              <a:buClr>
                <a:schemeClr val="accent3"/>
              </a:buClr>
              <a:buFont typeface="Wingdings 2"/>
              <a:buNone/>
              <a:defRPr/>
            </a:pPr>
            <a:endParaRPr lang="fr-FR" sz="1800" dirty="0"/>
          </a:p>
        </p:txBody>
      </p:sp>
      <p:pic>
        <p:nvPicPr>
          <p:cNvPr id="4" name="Image 1" descr="Logo ONEP.jpg"/>
          <p:cNvPicPr>
            <a:picLocks noChangeAspect="1" noChangeArrowheads="1"/>
          </p:cNvPicPr>
          <p:nvPr/>
        </p:nvPicPr>
        <p:blipFill>
          <a:blip r:embed="rId2"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xmlns="" val="2392007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indent="0" algn="ctr">
              <a:spcBef>
                <a:spcPct val="0"/>
              </a:spcBef>
              <a:buNone/>
            </a:pPr>
            <a:r>
              <a:rPr lang="fr-CI" sz="4400" b="1" dirty="0">
                <a:solidFill>
                  <a:schemeClr val="tx2"/>
                </a:solidFill>
                <a:latin typeface="+mj-lt"/>
                <a:ea typeface="+mj-ea"/>
                <a:cs typeface="+mj-cs"/>
              </a:rPr>
              <a:t>JE VOUS REMERCIE </a:t>
            </a:r>
          </a:p>
          <a:p>
            <a:pPr marL="0" indent="0" algn="ctr">
              <a:spcBef>
                <a:spcPct val="0"/>
              </a:spcBef>
              <a:buNone/>
            </a:pPr>
            <a:endParaRPr lang="fr-FR" sz="4400" b="1"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pPr>
              <a:defRPr/>
            </a:pPr>
            <a:fld id="{29CEA45B-8ABD-4D4D-BD5A-E77A1D201065}" type="slidenum">
              <a:rPr lang="es-ES" altLang="fr-FR" smtClean="0"/>
              <a:pPr>
                <a:defRPr/>
              </a:pPr>
              <a:t>22</a:t>
            </a:fld>
            <a:endParaRPr lang="es-ES" altLang="fr-FR"/>
          </a:p>
        </p:txBody>
      </p:sp>
      <p:pic>
        <p:nvPicPr>
          <p:cNvPr id="5" name="Image 1" descr="Logo ONEP.jpg"/>
          <p:cNvPicPr>
            <a:picLocks noChangeAspect="1" noChangeArrowheads="1"/>
          </p:cNvPicPr>
          <p:nvPr/>
        </p:nvPicPr>
        <p:blipFill>
          <a:blip r:embed="rId2"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xmlns="" val="1050513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4" name="Espace réservé du contenu 2"/>
          <p:cNvSpPr txBox="1">
            <a:spLocks/>
          </p:cNvSpPr>
          <p:nvPr/>
        </p:nvSpPr>
        <p:spPr bwMode="auto">
          <a:xfrm>
            <a:off x="185937" y="476672"/>
            <a:ext cx="8496944" cy="5686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spcBef>
                <a:spcPts val="300"/>
              </a:spcBef>
              <a:spcAft>
                <a:spcPts val="600"/>
              </a:spcAft>
              <a:buFontTx/>
              <a:buNone/>
            </a:pPr>
            <a:r>
              <a:rPr lang="fr-FR" altLang="fr-FR" sz="2000" dirty="0"/>
              <a:t>L’objectif du </a:t>
            </a:r>
            <a:r>
              <a:rPr lang="fr-FR" altLang="fr-FR" sz="2000" dirty="0" smtClean="0"/>
              <a:t>Gouvernement de la Côte d’Ivoire en matière d’eau potable est d’atteindre le plus rapidement possible «l’eau </a:t>
            </a:r>
            <a:r>
              <a:rPr lang="fr-FR" altLang="fr-FR" sz="2000" dirty="0"/>
              <a:t>potable pour tous » en Côte d’Ivoire. Cela se traduit à travers 2 objectifs stratégiques :</a:t>
            </a:r>
          </a:p>
          <a:p>
            <a:pPr marL="720000" lvl="1" indent="-457200" algn="just">
              <a:spcBef>
                <a:spcPts val="300"/>
              </a:spcBef>
              <a:spcAft>
                <a:spcPts val="300"/>
              </a:spcAft>
            </a:pPr>
            <a:r>
              <a:rPr lang="fr-FR" altLang="fr-FR" sz="2000" i="1" dirty="0" smtClean="0">
                <a:solidFill>
                  <a:srgbClr val="0000CC"/>
                </a:solidFill>
              </a:rPr>
              <a:t>Assurer </a:t>
            </a:r>
            <a:r>
              <a:rPr lang="fr-FR" altLang="fr-FR" sz="2000" i="1" dirty="0">
                <a:solidFill>
                  <a:srgbClr val="0000CC"/>
                </a:solidFill>
              </a:rPr>
              <a:t>un accès continu à l’eau potable à 100% de la population;</a:t>
            </a:r>
          </a:p>
          <a:p>
            <a:pPr marL="720000" lvl="1" indent="-457200">
              <a:spcBef>
                <a:spcPts val="300"/>
              </a:spcBef>
              <a:spcAft>
                <a:spcPts val="300"/>
              </a:spcAft>
            </a:pPr>
            <a:r>
              <a:rPr lang="fr-FR" altLang="fr-FR" sz="2000" i="1" dirty="0" smtClean="0">
                <a:solidFill>
                  <a:srgbClr val="0000CC"/>
                </a:solidFill>
              </a:rPr>
              <a:t>Gérer </a:t>
            </a:r>
            <a:r>
              <a:rPr lang="fr-FR" altLang="fr-FR" sz="2000" i="1" dirty="0">
                <a:solidFill>
                  <a:srgbClr val="0000CC"/>
                </a:solidFill>
              </a:rPr>
              <a:t>rationnellement et durablement les ressources en </a:t>
            </a:r>
            <a:r>
              <a:rPr lang="fr-FR" altLang="fr-FR" sz="2000" i="1" dirty="0" smtClean="0">
                <a:solidFill>
                  <a:srgbClr val="0000CC"/>
                </a:solidFill>
              </a:rPr>
              <a:t>eau.</a:t>
            </a:r>
            <a:endParaRPr lang="fr-FR" altLang="fr-FR" sz="2000" i="1" dirty="0">
              <a:solidFill>
                <a:srgbClr val="0000CC"/>
              </a:solidFill>
            </a:endParaRPr>
          </a:p>
          <a:p>
            <a:pPr algn="just">
              <a:spcAft>
                <a:spcPts val="1200"/>
              </a:spcAft>
              <a:buNone/>
            </a:pPr>
            <a:r>
              <a:rPr lang="fr-FR" sz="2000" dirty="0" smtClean="0"/>
              <a:t>En 2011</a:t>
            </a:r>
            <a:r>
              <a:rPr lang="fr-FR" sz="2000" dirty="0"/>
              <a:t>, </a:t>
            </a:r>
            <a:r>
              <a:rPr lang="fr-FR" altLang="fr-FR" sz="2000" dirty="0" smtClean="0"/>
              <a:t>le </a:t>
            </a:r>
            <a:r>
              <a:rPr lang="fr-FR" altLang="fr-FR" sz="2000" dirty="0"/>
              <a:t>déficit de production d’eau potable était en moyenne </a:t>
            </a:r>
            <a:r>
              <a:rPr lang="fr-FR" altLang="fr-FR" sz="2000" dirty="0" smtClean="0"/>
              <a:t>de 30% à Abidjan </a:t>
            </a:r>
            <a:r>
              <a:rPr lang="fr-FR" altLang="fr-FR" sz="2000" dirty="0"/>
              <a:t>et 50% dans les villes de l’intérieur. Il est à noter que Abidjan représente 70% de la production </a:t>
            </a:r>
            <a:r>
              <a:rPr lang="fr-FR" altLang="fr-FR" sz="2000" dirty="0" smtClean="0"/>
              <a:t>nationale. </a:t>
            </a:r>
            <a:endParaRPr lang="fr-FR" altLang="fr-FR" sz="2000" dirty="0"/>
          </a:p>
          <a:p>
            <a:pPr algn="just">
              <a:spcBef>
                <a:spcPts val="300"/>
              </a:spcBef>
              <a:buNone/>
              <a:defRPr/>
            </a:pPr>
            <a:r>
              <a:rPr lang="fr-FR" sz="2000" dirty="0" smtClean="0"/>
              <a:t>Près </a:t>
            </a:r>
            <a:r>
              <a:rPr lang="fr-FR" sz="2000" dirty="0"/>
              <a:t>de 400 Milliards FCFA (≈ 667 millions US$) </a:t>
            </a:r>
            <a:r>
              <a:rPr lang="fr-FR" sz="2000" dirty="0" smtClean="0"/>
              <a:t>ont été investi de 2011 à 2017 avec </a:t>
            </a:r>
            <a:r>
              <a:rPr lang="fr-FR" sz="2000" dirty="0"/>
              <a:t>l’aide des bailleurs de fonds et Partenaires au développement, </a:t>
            </a:r>
            <a:r>
              <a:rPr lang="fr-FR" sz="2000" dirty="0" smtClean="0"/>
              <a:t>pour:</a:t>
            </a:r>
            <a:endParaRPr lang="fr-FR" sz="2000" dirty="0"/>
          </a:p>
          <a:p>
            <a:pPr lvl="1" algn="just">
              <a:defRPr/>
            </a:pPr>
            <a:r>
              <a:rPr lang="fr-FR" sz="2000" dirty="0"/>
              <a:t>résorber le déficit de production d’eau potable </a:t>
            </a:r>
            <a:r>
              <a:rPr lang="fr-FR" sz="2000" dirty="0" smtClean="0"/>
              <a:t>à Abidjan</a:t>
            </a:r>
            <a:r>
              <a:rPr lang="fr-FR" sz="2000" dirty="0"/>
              <a:t>;</a:t>
            </a:r>
          </a:p>
          <a:p>
            <a:pPr lvl="1" algn="just">
              <a:defRPr/>
            </a:pPr>
            <a:r>
              <a:rPr lang="fr-FR" sz="2000" dirty="0"/>
              <a:t>résoudre les problèmes d’eau potable dans quelques chefs-lieux de région et centres secondaires de l’intérieur du pays</a:t>
            </a:r>
            <a:r>
              <a:rPr lang="fr-FR" sz="2000" dirty="0" smtClean="0"/>
              <a:t>.</a:t>
            </a:r>
          </a:p>
          <a:p>
            <a:pPr indent="-285750" algn="just">
              <a:buNone/>
              <a:defRPr/>
            </a:pPr>
            <a:r>
              <a:rPr lang="fr-FR" sz="2000" dirty="0"/>
              <a:t>D’importants investissements sont encore nécessaires pour faire face aux besoins actuels et </a:t>
            </a:r>
            <a:r>
              <a:rPr lang="fr-FR" sz="2000" dirty="0" smtClean="0"/>
              <a:t>futurs.</a:t>
            </a:r>
            <a:endParaRPr lang="fr-FR" sz="2000" dirty="0"/>
          </a:p>
        </p:txBody>
      </p:sp>
      <p:sp>
        <p:nvSpPr>
          <p:cNvPr id="11" name="Titre 1"/>
          <p:cNvSpPr>
            <a:spLocks noGrp="1"/>
          </p:cNvSpPr>
          <p:nvPr>
            <p:ph type="title"/>
          </p:nvPr>
        </p:nvSpPr>
        <p:spPr>
          <a:xfrm>
            <a:off x="323528" y="-81087"/>
            <a:ext cx="4104456" cy="504056"/>
          </a:xfrm>
        </p:spPr>
        <p:txBody>
          <a:bodyPr/>
          <a:lstStyle/>
          <a:p>
            <a:pPr algn="l">
              <a:defRPr/>
            </a:pPr>
            <a:r>
              <a:rPr lang="fr-FR" altLang="fr-FR" sz="2800" b="1" dirty="0" smtClean="0">
                <a:solidFill>
                  <a:schemeClr val="bg1"/>
                </a:solidFill>
                <a:latin typeface="Agency FB" panose="020B0503020202020204" pitchFamily="34" charset="0"/>
                <a:ea typeface="ＭＳ Ｐゴシック" pitchFamily="34" charset="-128"/>
              </a:rPr>
              <a:t>INTRODUCTION </a:t>
            </a:r>
          </a:p>
        </p:txBody>
      </p:sp>
      <p:pic>
        <p:nvPicPr>
          <p:cNvPr id="5" name="Image 1" descr="Logo ONEP.jpg"/>
          <p:cNvPicPr>
            <a:picLocks noChangeAspect="1" noChangeArrowheads="1"/>
          </p:cNvPicPr>
          <p:nvPr/>
        </p:nvPicPr>
        <p:blipFill>
          <a:blip r:embed="rId2"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xmlns="" val="1785080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159452" y="835280"/>
            <a:ext cx="5743761" cy="2857520"/>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50000" t="50000" r="50000" b="50000"/>
            </a:path>
            <a:tileRect/>
          </a:gradFill>
          <a:ln w="9525">
            <a:miter lim="800000"/>
            <a:headEnd/>
            <a:tailEnd/>
          </a:ln>
          <a:scene3d>
            <a:camera prst="legacyPerspectiveFront">
              <a:rot lat="20099960" lon="20099960" rev="0"/>
            </a:camera>
            <a:lightRig rig="legacyFlat2" dir="t"/>
          </a:scene3d>
          <a:sp3d extrusionH="430200" prstMaterial="legacyMatte">
            <a:bevelT w="13500" h="13500" prst="angle"/>
            <a:bevelB w="13500" h="13500" prst="angle"/>
            <a:extrusionClr>
              <a:srgbClr val="0066FF"/>
            </a:extrusionClr>
          </a:sp3d>
        </p:spPr>
        <p:txBody>
          <a:bodyPr wrap="none" anchor="ctr">
            <a:flatTx/>
          </a:bodyPr>
          <a:lstStyle/>
          <a:p>
            <a:pPr algn="ctr" eaLnBrk="1" hangingPunct="1">
              <a:defRPr/>
            </a:pPr>
            <a:endParaRPr lang="fr-FR" sz="4400" b="1" dirty="0">
              <a:solidFill>
                <a:srgbClr val="FF3300"/>
              </a:solidFill>
              <a:latin typeface="Andalus" panose="02020603050405020304" pitchFamily="18" charset="-78"/>
              <a:cs typeface="Andalus" panose="02020603050405020304" pitchFamily="18" charset="-78"/>
            </a:endParaRPr>
          </a:p>
        </p:txBody>
      </p:sp>
      <p:pic>
        <p:nvPicPr>
          <p:cNvPr id="4101" name="Diagramme 1"/>
          <p:cNvPicPr>
            <a:picLocks noChangeArrowheads="1"/>
          </p:cNvPicPr>
          <p:nvPr/>
        </p:nvPicPr>
        <p:blipFill>
          <a:blip r:embed="rId3">
            <a:extLst>
              <a:ext uri="{28A0092B-C50C-407E-A947-70E740481C1C}">
                <a14:useLocalDpi xmlns:a14="http://schemas.microsoft.com/office/drawing/2010/main" xmlns="" val="0"/>
              </a:ext>
            </a:extLst>
          </a:blip>
          <a:srcRect l="-16258" r="-46248"/>
          <a:stretch>
            <a:fillRect/>
          </a:stretch>
        </p:blipFill>
        <p:spPr bwMode="auto">
          <a:xfrm>
            <a:off x="-571500" y="3381375"/>
            <a:ext cx="5214938"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Ellipse 11"/>
          <p:cNvSpPr/>
          <p:nvPr/>
        </p:nvSpPr>
        <p:spPr>
          <a:xfrm>
            <a:off x="2286000" y="285750"/>
            <a:ext cx="1214438" cy="11430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fr-FR" sz="6000" dirty="0" smtClean="0">
                <a:effectLst>
                  <a:outerShdw blurRad="38100" dist="38100" dir="2700000" algn="tl">
                    <a:srgbClr val="000000">
                      <a:alpha val="43137"/>
                    </a:srgbClr>
                  </a:outerShdw>
                </a:effectLst>
                <a:latin typeface="Rockwell Extra Bold" pitchFamily="18" charset="0"/>
              </a:rPr>
              <a:t>1</a:t>
            </a:r>
            <a:endParaRPr lang="fr-FR" sz="6000" dirty="0">
              <a:effectLst>
                <a:outerShdw blurRad="38100" dist="38100" dir="2700000" algn="tl">
                  <a:srgbClr val="000000">
                    <a:alpha val="43137"/>
                  </a:srgbClr>
                </a:outerShdw>
              </a:effectLst>
              <a:latin typeface="Rockwell Extra Bold" pitchFamily="18" charset="0"/>
            </a:endParaRPr>
          </a:p>
        </p:txBody>
      </p:sp>
      <p:sp>
        <p:nvSpPr>
          <p:cNvPr id="13" name="ZoneTexte 12"/>
          <p:cNvSpPr txBox="1">
            <a:spLocks noChangeArrowheads="1"/>
          </p:cNvSpPr>
          <p:nvPr/>
        </p:nvSpPr>
        <p:spPr bwMode="auto">
          <a:xfrm>
            <a:off x="3779912" y="4214818"/>
            <a:ext cx="4968552"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73050" indent="-273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AutoNum type="arabicPeriod"/>
            </a:pPr>
            <a:r>
              <a:rPr lang="fr-FR" altLang="fr-FR" sz="2000" b="1" dirty="0">
                <a:solidFill>
                  <a:srgbClr val="0000CC"/>
                </a:solidFill>
                <a:latin typeface="Andalus" pitchFamily="18" charset="-78"/>
                <a:cs typeface="Andalus" pitchFamily="18" charset="-78"/>
              </a:rPr>
              <a:t>Cadre </a:t>
            </a:r>
            <a:r>
              <a:rPr lang="fr-FR" altLang="fr-FR" sz="2000" b="1" dirty="0" smtClean="0">
                <a:solidFill>
                  <a:srgbClr val="0000CC"/>
                </a:solidFill>
                <a:latin typeface="Andalus" pitchFamily="18" charset="-78"/>
                <a:cs typeface="Andalus" pitchFamily="18" charset="-78"/>
              </a:rPr>
              <a:t>institutionnel</a:t>
            </a:r>
            <a:endParaRPr lang="fr-FR" altLang="fr-FR" sz="2000" b="1" dirty="0">
              <a:solidFill>
                <a:srgbClr val="0000CC"/>
              </a:solidFill>
              <a:latin typeface="Andalus" pitchFamily="18" charset="-78"/>
              <a:cs typeface="Andalus" pitchFamily="18" charset="-78"/>
            </a:endParaRPr>
          </a:p>
          <a:p>
            <a:pPr eaLnBrk="1" hangingPunct="1">
              <a:lnSpc>
                <a:spcPct val="150000"/>
              </a:lnSpc>
              <a:spcBef>
                <a:spcPct val="0"/>
              </a:spcBef>
              <a:buFontTx/>
              <a:buAutoNum type="arabicPeriod"/>
            </a:pPr>
            <a:r>
              <a:rPr lang="fr-FR" altLang="fr-FR" sz="2000" b="1" dirty="0" smtClean="0">
                <a:solidFill>
                  <a:srgbClr val="0000CC"/>
                </a:solidFill>
                <a:latin typeface="Andalus" pitchFamily="18" charset="-78"/>
                <a:cs typeface="Andalus" pitchFamily="18" charset="-78"/>
              </a:rPr>
              <a:t>Politique financière</a:t>
            </a:r>
          </a:p>
          <a:p>
            <a:pPr eaLnBrk="1" hangingPunct="1">
              <a:spcBef>
                <a:spcPct val="0"/>
              </a:spcBef>
              <a:buFontTx/>
              <a:buAutoNum type="arabicPeriod"/>
            </a:pPr>
            <a:r>
              <a:rPr lang="fr-FR" altLang="fr-FR" sz="2000" b="1" dirty="0" smtClean="0">
                <a:solidFill>
                  <a:srgbClr val="0000CC"/>
                </a:solidFill>
                <a:latin typeface="Andalus" pitchFamily="18" charset="-78"/>
                <a:cs typeface="Andalus" pitchFamily="18" charset="-78"/>
              </a:rPr>
              <a:t>Situation actuelle de l’accès à l’eau potable</a:t>
            </a:r>
            <a:endParaRPr lang="fr-FR" altLang="fr-FR" sz="2000" b="1" dirty="0">
              <a:solidFill>
                <a:srgbClr val="0000CC"/>
              </a:solidFill>
              <a:latin typeface="Andalus" pitchFamily="18" charset="-78"/>
              <a:cs typeface="Andalus" pitchFamily="18" charset="-78"/>
            </a:endParaRPr>
          </a:p>
        </p:txBody>
      </p:sp>
      <p:sp>
        <p:nvSpPr>
          <p:cNvPr id="2" name="Rectangle 1"/>
          <p:cNvSpPr>
            <a:spLocks noChangeArrowheads="1"/>
          </p:cNvSpPr>
          <p:nvPr/>
        </p:nvSpPr>
        <p:spPr bwMode="auto">
          <a:xfrm>
            <a:off x="2872507" y="1371462"/>
            <a:ext cx="5423197"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3600" b="1" dirty="0" smtClean="0">
                <a:solidFill>
                  <a:srgbClr val="FF3300"/>
                </a:solidFill>
                <a:latin typeface="Andalus" pitchFamily="18" charset="-78"/>
                <a:cs typeface="Andalus" pitchFamily="18" charset="-78"/>
              </a:rPr>
              <a:t>LE SECTEUR DE L’EAU POTABLE EN CÔTE D’IVOIRE</a:t>
            </a:r>
            <a:endParaRPr lang="fr-FR" altLang="fr-FR" sz="3600" b="1" dirty="0">
              <a:solidFill>
                <a:srgbClr val="FF3300"/>
              </a:solidFill>
              <a:latin typeface="Andalus" pitchFamily="18" charset="-78"/>
              <a:cs typeface="Andalus" pitchFamily="18" charset="-78"/>
            </a:endParaRPr>
          </a:p>
        </p:txBody>
      </p:sp>
      <p:pic>
        <p:nvPicPr>
          <p:cNvPr id="8" name="Image 1" descr="Logo ONEP.jpg"/>
          <p:cNvPicPr>
            <a:picLocks noChangeAspect="1" noChangeArrowheads="1"/>
          </p:cNvPicPr>
          <p:nvPr/>
        </p:nvPicPr>
        <p:blipFill>
          <a:blip r:embed="rId4"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xmlns="" val="161248556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fr-FR"/>
          </a:p>
        </p:txBody>
      </p:sp>
      <p:sp>
        <p:nvSpPr>
          <p:cNvPr id="71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fr-FR"/>
          </a:p>
        </p:txBody>
      </p:sp>
      <p:grpSp>
        <p:nvGrpSpPr>
          <p:cNvPr id="2" name="Group 74"/>
          <p:cNvGrpSpPr>
            <a:grpSpLocks/>
          </p:cNvGrpSpPr>
          <p:nvPr/>
        </p:nvGrpSpPr>
        <p:grpSpPr bwMode="auto">
          <a:xfrm>
            <a:off x="214313" y="1547490"/>
            <a:ext cx="8643937" cy="4667574"/>
            <a:chOff x="1422" y="850"/>
            <a:chExt cx="14936" cy="7350"/>
          </a:xfrm>
        </p:grpSpPr>
        <p:sp>
          <p:nvSpPr>
            <p:cNvPr id="7174" name="Line 75"/>
            <p:cNvSpPr>
              <a:spLocks noChangeShapeType="1"/>
            </p:cNvSpPr>
            <p:nvPr/>
          </p:nvSpPr>
          <p:spPr bwMode="auto">
            <a:xfrm>
              <a:off x="7178" y="7620"/>
              <a:ext cx="774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75" name="Line 107"/>
            <p:cNvSpPr>
              <a:spLocks noChangeShapeType="1"/>
            </p:cNvSpPr>
            <p:nvPr/>
          </p:nvSpPr>
          <p:spPr bwMode="auto">
            <a:xfrm flipH="1" flipV="1">
              <a:off x="1792" y="5805"/>
              <a:ext cx="866" cy="3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76" name="Line 105"/>
            <p:cNvSpPr>
              <a:spLocks noChangeShapeType="1"/>
            </p:cNvSpPr>
            <p:nvPr/>
          </p:nvSpPr>
          <p:spPr bwMode="auto">
            <a:xfrm>
              <a:off x="4858" y="7663"/>
              <a:ext cx="36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77" name="Line 104"/>
            <p:cNvSpPr>
              <a:spLocks noChangeShapeType="1"/>
            </p:cNvSpPr>
            <p:nvPr/>
          </p:nvSpPr>
          <p:spPr bwMode="auto">
            <a:xfrm>
              <a:off x="4338" y="5775"/>
              <a:ext cx="68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78" name="Line 103"/>
            <p:cNvSpPr>
              <a:spLocks noChangeShapeType="1"/>
            </p:cNvSpPr>
            <p:nvPr/>
          </p:nvSpPr>
          <p:spPr bwMode="auto">
            <a:xfrm flipV="1">
              <a:off x="1770" y="1578"/>
              <a:ext cx="12420" cy="0"/>
            </a:xfrm>
            <a:prstGeom prst="line">
              <a:avLst/>
            </a:prstGeom>
            <a:noFill/>
            <a:ln w="38100">
              <a:solidFill>
                <a:srgbClr val="00008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79" name="Line 102"/>
            <p:cNvSpPr>
              <a:spLocks noChangeShapeType="1"/>
            </p:cNvSpPr>
            <p:nvPr/>
          </p:nvSpPr>
          <p:spPr bwMode="auto">
            <a:xfrm flipV="1">
              <a:off x="1792" y="3295"/>
              <a:ext cx="12046" cy="35"/>
            </a:xfrm>
            <a:prstGeom prst="line">
              <a:avLst/>
            </a:prstGeom>
            <a:noFill/>
            <a:ln w="7620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80" name="Line 101"/>
            <p:cNvSpPr>
              <a:spLocks noChangeShapeType="1"/>
            </p:cNvSpPr>
            <p:nvPr/>
          </p:nvSpPr>
          <p:spPr bwMode="auto">
            <a:xfrm>
              <a:off x="6098" y="1943"/>
              <a:ext cx="15" cy="352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81" name="Line 100"/>
            <p:cNvSpPr>
              <a:spLocks noChangeShapeType="1"/>
            </p:cNvSpPr>
            <p:nvPr/>
          </p:nvSpPr>
          <p:spPr bwMode="auto">
            <a:xfrm flipH="1">
              <a:off x="1767" y="1550"/>
              <a:ext cx="0" cy="4285"/>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82" name="Text Box 99"/>
            <p:cNvSpPr txBox="1">
              <a:spLocks noChangeArrowheads="1"/>
            </p:cNvSpPr>
            <p:nvPr/>
          </p:nvSpPr>
          <p:spPr bwMode="auto">
            <a:xfrm>
              <a:off x="7717" y="2560"/>
              <a:ext cx="3291" cy="2153"/>
            </a:xfrm>
            <a:prstGeom prst="rect">
              <a:avLst/>
            </a:prstGeom>
            <a:solidFill>
              <a:srgbClr val="FFFF99"/>
            </a:solidFill>
            <a:ln w="28575">
              <a:solidFill>
                <a:srgbClr val="FFCC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SzPct val="125000"/>
                <a:buFont typeface="Wingdings" panose="05000000000000000000" pitchFamily="2" charset="2"/>
                <a:buChar char="§"/>
              </a:pPr>
              <a:r>
                <a:rPr lang="fr-FR" sz="1400" b="1">
                  <a:solidFill>
                    <a:srgbClr val="0000CC"/>
                  </a:solidFill>
                  <a:latin typeface="Arial Narrow" panose="020B0606020202030204" pitchFamily="34" charset="0"/>
                  <a:cs typeface="Times New Roman" panose="02020603050405020304" pitchFamily="18" charset="0"/>
                </a:rPr>
                <a:t>Gestion du Patrimoine</a:t>
              </a:r>
            </a:p>
            <a:p>
              <a:pPr>
                <a:lnSpc>
                  <a:spcPct val="150000"/>
                </a:lnSpc>
                <a:buSzPct val="125000"/>
                <a:buFont typeface="Wingdings" panose="05000000000000000000" pitchFamily="2" charset="2"/>
                <a:buChar char="§"/>
              </a:pPr>
              <a:r>
                <a:rPr lang="fr-FR" sz="1400" b="1">
                  <a:solidFill>
                    <a:srgbClr val="0000CC"/>
                  </a:solidFill>
                  <a:latin typeface="Arial Narrow" panose="020B0606020202030204" pitchFamily="34" charset="0"/>
                  <a:cs typeface="Times New Roman" panose="02020603050405020304" pitchFamily="18" charset="0"/>
                </a:rPr>
                <a:t>Maîtrise d’œuvre</a:t>
              </a:r>
            </a:p>
            <a:p>
              <a:pPr>
                <a:lnSpc>
                  <a:spcPct val="150000"/>
                </a:lnSpc>
                <a:buSzPct val="125000"/>
                <a:buFont typeface="Wingdings" panose="05000000000000000000" pitchFamily="2" charset="2"/>
                <a:buChar char="§"/>
              </a:pPr>
              <a:r>
                <a:rPr lang="fr-FR" sz="1400" b="1">
                  <a:solidFill>
                    <a:srgbClr val="0000CC"/>
                  </a:solidFill>
                  <a:latin typeface="Arial Narrow" panose="020B0606020202030204" pitchFamily="34" charset="0"/>
                  <a:cs typeface="Times New Roman" panose="02020603050405020304" pitchFamily="18" charset="0"/>
                </a:rPr>
                <a:t>Gestion des fonds</a:t>
              </a:r>
            </a:p>
            <a:p>
              <a:pPr>
                <a:lnSpc>
                  <a:spcPct val="150000"/>
                </a:lnSpc>
                <a:buSzPct val="125000"/>
                <a:buFont typeface="Wingdings" panose="05000000000000000000" pitchFamily="2" charset="2"/>
                <a:buChar char="§"/>
              </a:pPr>
              <a:r>
                <a:rPr lang="fr-FR" sz="1400" b="1">
                  <a:solidFill>
                    <a:srgbClr val="0000CC"/>
                  </a:solidFill>
                  <a:latin typeface="Arial Narrow" panose="020B0606020202030204" pitchFamily="34" charset="0"/>
                  <a:cs typeface="Times New Roman" panose="02020603050405020304" pitchFamily="18" charset="0"/>
                </a:rPr>
                <a:t>Régulation du secteur</a:t>
              </a:r>
            </a:p>
          </p:txBody>
        </p:sp>
        <p:sp>
          <p:nvSpPr>
            <p:cNvPr id="285794" name="Text Box 98"/>
            <p:cNvSpPr txBox="1">
              <a:spLocks noChangeArrowheads="1"/>
            </p:cNvSpPr>
            <p:nvPr/>
          </p:nvSpPr>
          <p:spPr bwMode="auto">
            <a:xfrm>
              <a:off x="1422" y="2560"/>
              <a:ext cx="741" cy="1782"/>
            </a:xfrm>
            <a:prstGeom prst="rect">
              <a:avLst/>
            </a:prstGeom>
            <a:solidFill>
              <a:srgbClr val="FFFFFF"/>
            </a:solidFill>
            <a:ln w="28575">
              <a:solidFill>
                <a:srgbClr val="000000"/>
              </a:solidFill>
              <a:miter lim="800000"/>
              <a:headEnd/>
              <a:tailEnd/>
            </a:ln>
          </p:spPr>
          <p:txBody>
            <a:bodyPr/>
            <a:lstStyle/>
            <a:p>
              <a:pPr algn="ctr">
                <a:defRPr/>
              </a:pPr>
              <a:r>
                <a:rPr lang="fr-FR" sz="1600" b="1">
                  <a:effectLst>
                    <a:outerShdw blurRad="38100" dist="38100" dir="2700000" algn="tl">
                      <a:srgbClr val="C0C0C0"/>
                    </a:outerShdw>
                  </a:effectLst>
                  <a:latin typeface="Antique Olive Compact" pitchFamily="34" charset="0"/>
                  <a:ea typeface="Times New Roman" pitchFamily="18" charset="0"/>
                  <a:cs typeface="Arial" pitchFamily="34" charset="0"/>
                </a:rPr>
                <a:t>ETAT</a:t>
              </a:r>
              <a:endParaRPr lang="fr-FR" sz="1100" b="1">
                <a:latin typeface="Antique Olive Compact" pitchFamily="34" charset="0"/>
                <a:ea typeface="Times New Roman" pitchFamily="18" charset="0"/>
                <a:cs typeface="Arial" pitchFamily="34" charset="0"/>
              </a:endParaRPr>
            </a:p>
            <a:p>
              <a:pPr eaLnBrk="0" hangingPunct="0">
                <a:defRPr/>
              </a:pPr>
              <a:endParaRPr lang="fr-FR" sz="1200">
                <a:latin typeface="Antique Olive Compact" pitchFamily="34" charset="0"/>
              </a:endParaRPr>
            </a:p>
          </p:txBody>
        </p:sp>
        <p:sp>
          <p:nvSpPr>
            <p:cNvPr id="7184" name="Text Box 97"/>
            <p:cNvSpPr txBox="1">
              <a:spLocks noChangeArrowheads="1"/>
            </p:cNvSpPr>
            <p:nvPr/>
          </p:nvSpPr>
          <p:spPr bwMode="auto">
            <a:xfrm>
              <a:off x="7877" y="5040"/>
              <a:ext cx="3081" cy="1300"/>
            </a:xfrm>
            <a:prstGeom prst="rect">
              <a:avLst/>
            </a:prstGeom>
            <a:solidFill>
              <a:srgbClr val="C5FCBC"/>
            </a:solidFill>
            <a:ln w="28575">
              <a:solidFill>
                <a:srgbClr val="008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fr-FR" sz="1100" b="1">
                  <a:cs typeface="Times New Roman" panose="02020603050405020304" pitchFamily="18" charset="0"/>
                </a:rPr>
                <a:t>Exploitation du service public national</a:t>
              </a:r>
              <a:endParaRPr lang="fr-FR" sz="1400">
                <a:cs typeface="Times New Roman" panose="02020603050405020304" pitchFamily="18" charset="0"/>
              </a:endParaRPr>
            </a:p>
            <a:p>
              <a:pPr>
                <a:buFontTx/>
                <a:buChar char="•"/>
              </a:pPr>
              <a:r>
                <a:rPr lang="fr-FR" sz="1100" b="1">
                  <a:cs typeface="Times New Roman" panose="02020603050405020304" pitchFamily="18" charset="0"/>
                </a:rPr>
                <a:t>Gestion des abonnés</a:t>
              </a:r>
              <a:endParaRPr lang="fr-FR" sz="1400">
                <a:cs typeface="Times New Roman" panose="02020603050405020304" pitchFamily="18" charset="0"/>
              </a:endParaRPr>
            </a:p>
            <a:p>
              <a:pPr>
                <a:buFontTx/>
                <a:buChar char="•"/>
              </a:pPr>
              <a:r>
                <a:rPr lang="fr-FR" sz="1100" b="1">
                  <a:cs typeface="Times New Roman" panose="02020603050405020304" pitchFamily="18" charset="0"/>
                </a:rPr>
                <a:t>Maintenance</a:t>
              </a:r>
              <a:endParaRPr lang="fr-FR" sz="1400">
                <a:cs typeface="Times New Roman" panose="02020603050405020304" pitchFamily="18" charset="0"/>
              </a:endParaRPr>
            </a:p>
          </p:txBody>
        </p:sp>
        <p:sp>
          <p:nvSpPr>
            <p:cNvPr id="285792" name="Text Box 96"/>
            <p:cNvSpPr txBox="1">
              <a:spLocks noChangeArrowheads="1"/>
            </p:cNvSpPr>
            <p:nvPr/>
          </p:nvSpPr>
          <p:spPr bwMode="auto">
            <a:xfrm>
              <a:off x="2039" y="5233"/>
              <a:ext cx="425" cy="1810"/>
            </a:xfrm>
            <a:prstGeom prst="rect">
              <a:avLst/>
            </a:prstGeom>
            <a:solidFill>
              <a:schemeClr val="bg1">
                <a:lumMod val="85000"/>
              </a:schemeClr>
            </a:solidFill>
            <a:ln w="9525">
              <a:noFill/>
              <a:miter lim="800000"/>
              <a:headEnd/>
              <a:tailEnd/>
            </a:ln>
          </p:spPr>
          <p:txBody>
            <a:bodyPr/>
            <a:lstStyle/>
            <a:p>
              <a:pPr algn="ctr">
                <a:defRPr/>
              </a:pPr>
              <a:r>
                <a:rPr lang="fr-FR" sz="1000" b="1" dirty="0">
                  <a:latin typeface="Antique Olive Compact" pitchFamily="34" charset="0"/>
                  <a:ea typeface="Times New Roman" pitchFamily="18" charset="0"/>
                  <a:cs typeface="Arial" pitchFamily="34" charset="0"/>
                </a:rPr>
                <a:t>Contrat</a:t>
              </a:r>
              <a:endParaRPr lang="fr-FR" sz="1200" dirty="0">
                <a:latin typeface="Antique Olive Compact" pitchFamily="34" charset="0"/>
              </a:endParaRPr>
            </a:p>
          </p:txBody>
        </p:sp>
        <p:sp>
          <p:nvSpPr>
            <p:cNvPr id="7186" name="Text Box 95"/>
            <p:cNvSpPr txBox="1">
              <a:spLocks noChangeArrowheads="1"/>
            </p:cNvSpPr>
            <p:nvPr/>
          </p:nvSpPr>
          <p:spPr bwMode="auto">
            <a:xfrm>
              <a:off x="2678" y="2947"/>
              <a:ext cx="1800" cy="806"/>
            </a:xfrm>
            <a:prstGeom prst="rect">
              <a:avLst/>
            </a:prstGeom>
            <a:solidFill>
              <a:srgbClr val="FFFF99"/>
            </a:solidFill>
            <a:ln w="3175">
              <a:solidFill>
                <a:srgbClr val="FFCC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sz="1100" b="1">
                  <a:ea typeface="Times New Roman" panose="02020603050405020304" pitchFamily="18" charset="0"/>
                  <a:cs typeface="Arial" panose="020B0604020202020204" pitchFamily="34" charset="0"/>
                </a:rPr>
                <a:t>ROLES DELEGUES</a:t>
              </a:r>
              <a:endParaRPr lang="fr-FR" b="1">
                <a:ea typeface="Times New Roman" panose="02020603050405020304" pitchFamily="18" charset="0"/>
                <a:cs typeface="Arial" panose="020B0604020202020204" pitchFamily="34" charset="0"/>
              </a:endParaRPr>
            </a:p>
          </p:txBody>
        </p:sp>
        <p:sp>
          <p:nvSpPr>
            <p:cNvPr id="7187" name="Rectangle 94"/>
            <p:cNvSpPr>
              <a:spLocks noChangeArrowheads="1"/>
            </p:cNvSpPr>
            <p:nvPr/>
          </p:nvSpPr>
          <p:spPr bwMode="auto">
            <a:xfrm>
              <a:off x="5018" y="5475"/>
              <a:ext cx="2160" cy="720"/>
            </a:xfrm>
            <a:prstGeom prst="rect">
              <a:avLst/>
            </a:prstGeom>
            <a:solidFill>
              <a:srgbClr val="00FF00">
                <a:alpha val="50195"/>
              </a:srgbClr>
            </a:solidFill>
            <a:ln w="28575">
              <a:solidFill>
                <a:srgbClr val="008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ea typeface="Times New Roman" panose="02020603050405020304" pitchFamily="18" charset="0"/>
                  <a:cs typeface="Arial" panose="020B0604020202020204" pitchFamily="34" charset="0"/>
                </a:rPr>
                <a:t>SODECI</a:t>
              </a:r>
              <a:endParaRPr lang="fr-FR">
                <a:ea typeface="Times New Roman" panose="02020603050405020304" pitchFamily="18" charset="0"/>
                <a:cs typeface="Arial" panose="020B0604020202020204" pitchFamily="34" charset="0"/>
              </a:endParaRPr>
            </a:p>
          </p:txBody>
        </p:sp>
        <p:sp>
          <p:nvSpPr>
            <p:cNvPr id="7188" name="Rectangle 93"/>
            <p:cNvSpPr>
              <a:spLocks noChangeArrowheads="1"/>
            </p:cNvSpPr>
            <p:nvPr/>
          </p:nvSpPr>
          <p:spPr bwMode="auto">
            <a:xfrm>
              <a:off x="5018" y="7275"/>
              <a:ext cx="2160" cy="720"/>
            </a:xfrm>
            <a:prstGeom prst="rect">
              <a:avLst/>
            </a:prstGeom>
            <a:solidFill>
              <a:srgbClr val="FFFFFF"/>
            </a:solidFill>
            <a:ln w="28575">
              <a:solidFill>
                <a:srgbClr val="008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ea typeface="Times New Roman" panose="02020603050405020304" pitchFamily="18" charset="0"/>
                  <a:cs typeface="Arial" panose="020B0604020202020204" pitchFamily="34" charset="0"/>
                </a:rPr>
                <a:t>AUTRES</a:t>
              </a:r>
              <a:endParaRPr lang="fr-FR">
                <a:ea typeface="Times New Roman" panose="02020603050405020304" pitchFamily="18" charset="0"/>
                <a:cs typeface="Arial" panose="020B0604020202020204" pitchFamily="34" charset="0"/>
              </a:endParaRPr>
            </a:p>
          </p:txBody>
        </p:sp>
        <p:sp>
          <p:nvSpPr>
            <p:cNvPr id="7189" name="Line 92"/>
            <p:cNvSpPr>
              <a:spLocks noChangeShapeType="1"/>
            </p:cNvSpPr>
            <p:nvPr/>
          </p:nvSpPr>
          <p:spPr bwMode="auto">
            <a:xfrm flipH="1" flipV="1">
              <a:off x="4843" y="5760"/>
              <a:ext cx="15" cy="1927"/>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90" name="Text Box 91"/>
            <p:cNvSpPr txBox="1">
              <a:spLocks noChangeArrowheads="1"/>
            </p:cNvSpPr>
            <p:nvPr/>
          </p:nvSpPr>
          <p:spPr bwMode="auto">
            <a:xfrm>
              <a:off x="2658" y="5295"/>
              <a:ext cx="2062" cy="1185"/>
            </a:xfrm>
            <a:prstGeom prst="rect">
              <a:avLst/>
            </a:prstGeom>
            <a:solidFill>
              <a:srgbClr val="C5FCBC"/>
            </a:solidFill>
            <a:ln w="3175">
              <a:solidFill>
                <a:srgbClr val="008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sz="1200" b="1">
                  <a:latin typeface="Arial Narrow" panose="020B0606020202030204" pitchFamily="34" charset="0"/>
                  <a:ea typeface="Times New Roman" panose="02020603050405020304" pitchFamily="18" charset="0"/>
                  <a:cs typeface="Arial" panose="020B0604020202020204" pitchFamily="34" charset="0"/>
                </a:rPr>
                <a:t>PRESTATAIRES</a:t>
              </a:r>
              <a:r>
                <a:rPr lang="fr-FR" sz="1100" b="1">
                  <a:ea typeface="Times New Roman" panose="02020603050405020304" pitchFamily="18" charset="0"/>
                  <a:cs typeface="Arial" panose="020B0604020202020204" pitchFamily="34" charset="0"/>
                </a:rPr>
                <a:t> DE SERVICES PUBLICS</a:t>
              </a:r>
              <a:endParaRPr lang="fr-FR" b="1">
                <a:ea typeface="Times New Roman" panose="02020603050405020304" pitchFamily="18" charset="0"/>
                <a:cs typeface="Arial" panose="020B0604020202020204" pitchFamily="34" charset="0"/>
              </a:endParaRPr>
            </a:p>
          </p:txBody>
        </p:sp>
        <p:sp>
          <p:nvSpPr>
            <p:cNvPr id="7191" name="Line 90"/>
            <p:cNvSpPr>
              <a:spLocks noChangeShapeType="1"/>
            </p:cNvSpPr>
            <p:nvPr/>
          </p:nvSpPr>
          <p:spPr bwMode="auto">
            <a:xfrm>
              <a:off x="7178" y="5775"/>
              <a:ext cx="699"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85785" name="Rectangle 89"/>
            <p:cNvSpPr>
              <a:spLocks noChangeArrowheads="1"/>
            </p:cNvSpPr>
            <p:nvPr/>
          </p:nvSpPr>
          <p:spPr bwMode="auto">
            <a:xfrm>
              <a:off x="5018" y="2855"/>
              <a:ext cx="2159" cy="895"/>
            </a:xfrm>
            <a:prstGeom prst="rect">
              <a:avLst/>
            </a:prstGeom>
            <a:solidFill>
              <a:srgbClr val="FFFF00"/>
            </a:solidFill>
            <a:ln w="28575">
              <a:solidFill>
                <a:srgbClr val="FFCC00"/>
              </a:solidFill>
              <a:miter lim="800000"/>
              <a:headEnd/>
              <a:tailEnd/>
            </a:ln>
          </p:spPr>
          <p:txBody>
            <a:bodyPr anchor="ctr"/>
            <a:lstStyle/>
            <a:p>
              <a:pPr algn="ctr">
                <a:defRPr/>
              </a:pPr>
              <a:r>
                <a:rPr lang="fr-FR" sz="2800" b="1" dirty="0">
                  <a:effectLst>
                    <a:outerShdw blurRad="38100" dist="38100" dir="2700000" algn="tl">
                      <a:srgbClr val="FFFFFF"/>
                    </a:outerShdw>
                  </a:effectLst>
                  <a:ea typeface="Times New Roman" pitchFamily="18" charset="0"/>
                  <a:cs typeface="Arial" pitchFamily="34" charset="0"/>
                </a:rPr>
                <a:t>ONEP</a:t>
              </a:r>
              <a:endParaRPr lang="fr-FR" dirty="0"/>
            </a:p>
          </p:txBody>
        </p:sp>
        <p:sp>
          <p:nvSpPr>
            <p:cNvPr id="285784" name="Text Box 88"/>
            <p:cNvSpPr txBox="1">
              <a:spLocks noChangeArrowheads="1"/>
            </p:cNvSpPr>
            <p:nvPr/>
          </p:nvSpPr>
          <p:spPr bwMode="auto">
            <a:xfrm>
              <a:off x="7898" y="850"/>
              <a:ext cx="3111" cy="1570"/>
            </a:xfrm>
            <a:prstGeom prst="rect">
              <a:avLst/>
            </a:prstGeom>
            <a:solidFill>
              <a:srgbClr val="D9CDFB"/>
            </a:solidFill>
            <a:ln w="28575">
              <a:solidFill>
                <a:srgbClr val="000080"/>
              </a:solidFill>
              <a:miter lim="800000"/>
              <a:headEnd/>
              <a:tailEnd/>
            </a:ln>
          </p:spPr>
          <p:txBody>
            <a:bodyPr/>
            <a:lstStyle/>
            <a:p>
              <a:pPr algn="ctr">
                <a:defRPr/>
              </a:pPr>
              <a:r>
                <a:rPr lang="fr-FR" sz="2600" b="1" dirty="0" smtClean="0">
                  <a:effectLst>
                    <a:outerShdw blurRad="38100" dist="38100" dir="2700000" algn="tl">
                      <a:srgbClr val="FFFFFF"/>
                    </a:outerShdw>
                  </a:effectLst>
                  <a:ea typeface="Times New Roman" pitchFamily="18" charset="0"/>
                  <a:cs typeface="Arial" pitchFamily="34" charset="0"/>
                </a:rPr>
                <a:t>DGIHH</a:t>
              </a:r>
              <a:endParaRPr lang="fr-FR" sz="1400" dirty="0">
                <a:ea typeface="Times New Roman" pitchFamily="18" charset="0"/>
              </a:endParaRPr>
            </a:p>
            <a:p>
              <a:pPr eaLnBrk="0" hangingPunct="0">
                <a:buFontTx/>
                <a:buChar char="•"/>
                <a:defRPr/>
              </a:pPr>
              <a:r>
                <a:rPr lang="fr-FR" sz="1100" b="1" dirty="0">
                  <a:ea typeface="Times New Roman" pitchFamily="18" charset="0"/>
                </a:rPr>
                <a:t> </a:t>
              </a:r>
              <a:r>
                <a:rPr lang="fr-FR" sz="1100" b="1" dirty="0" smtClean="0">
                  <a:ea typeface="Times New Roman" pitchFamily="18" charset="0"/>
                </a:rPr>
                <a:t>Définition de la politique</a:t>
              </a:r>
            </a:p>
            <a:p>
              <a:pPr eaLnBrk="0" hangingPunct="0">
                <a:buFontTx/>
                <a:buChar char="•"/>
                <a:defRPr/>
              </a:pPr>
              <a:r>
                <a:rPr lang="fr-FR" sz="1100" b="1" dirty="0" smtClean="0">
                  <a:ea typeface="Times New Roman" pitchFamily="18" charset="0"/>
                </a:rPr>
                <a:t>Réglementation</a:t>
              </a:r>
              <a:endParaRPr lang="fr-FR" sz="1400" dirty="0">
                <a:ea typeface="Times New Roman" pitchFamily="18" charset="0"/>
              </a:endParaRPr>
            </a:p>
            <a:p>
              <a:pPr eaLnBrk="0" hangingPunct="0">
                <a:defRPr/>
              </a:pPr>
              <a:endParaRPr lang="fr-FR" dirty="0"/>
            </a:p>
          </p:txBody>
        </p:sp>
        <p:sp>
          <p:nvSpPr>
            <p:cNvPr id="7194" name="Text Box 87"/>
            <p:cNvSpPr txBox="1">
              <a:spLocks noChangeArrowheads="1"/>
            </p:cNvSpPr>
            <p:nvPr/>
          </p:nvSpPr>
          <p:spPr bwMode="auto">
            <a:xfrm>
              <a:off x="2678" y="1152"/>
              <a:ext cx="1800" cy="848"/>
            </a:xfrm>
            <a:prstGeom prst="rect">
              <a:avLst/>
            </a:prstGeom>
            <a:solidFill>
              <a:srgbClr val="D9CDFB"/>
            </a:solidFill>
            <a:ln w="6350">
              <a:solidFill>
                <a:srgbClr val="00008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sz="1200" b="1">
                  <a:ea typeface="Times New Roman" panose="02020603050405020304" pitchFamily="18" charset="0"/>
                  <a:cs typeface="Arial" panose="020B0604020202020204" pitchFamily="34" charset="0"/>
                </a:rPr>
                <a:t>ROLES </a:t>
              </a:r>
              <a:r>
                <a:rPr lang="fr-FR" sz="1100" b="1">
                  <a:ea typeface="Times New Roman" panose="02020603050405020304" pitchFamily="18" charset="0"/>
                  <a:cs typeface="Arial" panose="020B0604020202020204" pitchFamily="34" charset="0"/>
                </a:rPr>
                <a:t>REGALIENS</a:t>
              </a:r>
              <a:endParaRPr lang="fr-FR" b="1">
                <a:ea typeface="Times New Roman" panose="02020603050405020304" pitchFamily="18" charset="0"/>
                <a:cs typeface="Arial" panose="020B0604020202020204" pitchFamily="34" charset="0"/>
              </a:endParaRPr>
            </a:p>
          </p:txBody>
        </p:sp>
        <p:sp>
          <p:nvSpPr>
            <p:cNvPr id="285781" name="Text Box 85"/>
            <p:cNvSpPr txBox="1">
              <a:spLocks noChangeArrowheads="1"/>
            </p:cNvSpPr>
            <p:nvPr/>
          </p:nvSpPr>
          <p:spPr bwMode="auto">
            <a:xfrm>
              <a:off x="11154" y="2943"/>
              <a:ext cx="2153" cy="725"/>
            </a:xfrm>
            <a:prstGeom prst="rect">
              <a:avLst/>
            </a:prstGeom>
            <a:solidFill>
              <a:schemeClr val="bg1">
                <a:lumMod val="85000"/>
              </a:schemeClr>
            </a:solidFill>
            <a:ln w="9525">
              <a:noFill/>
              <a:miter lim="800000"/>
              <a:headEnd/>
              <a:tailEnd/>
            </a:ln>
          </p:spPr>
          <p:txBody>
            <a:bodyPr anchor="ctr"/>
            <a:lstStyle/>
            <a:p>
              <a:pPr algn="ctr">
                <a:defRPr/>
              </a:pPr>
              <a:r>
                <a:rPr lang="fr-FR" sz="1050" b="1" dirty="0">
                  <a:ea typeface="Times New Roman" pitchFamily="18" charset="0"/>
                  <a:cs typeface="Arial" pitchFamily="34" charset="0"/>
                </a:rPr>
                <a:t>Appui-Conseil</a:t>
              </a:r>
              <a:endParaRPr lang="fr-FR" sz="700" dirty="0"/>
            </a:p>
            <a:p>
              <a:pPr algn="ctr" eaLnBrk="0" hangingPunct="0">
                <a:defRPr/>
              </a:pPr>
              <a:r>
                <a:rPr lang="fr-FR" sz="1050" b="1" dirty="0">
                  <a:ea typeface="Times New Roman" pitchFamily="18" charset="0"/>
                  <a:cs typeface="Arial" pitchFamily="34" charset="0"/>
                </a:rPr>
                <a:t>Ma</a:t>
              </a:r>
              <a:r>
                <a:rPr lang="fr-FR" sz="1050" b="1" dirty="0">
                  <a:latin typeface="Calibri"/>
                  <a:ea typeface="Times New Roman" pitchFamily="18" charset="0"/>
                  <a:cs typeface="Arial" pitchFamily="34" charset="0"/>
                </a:rPr>
                <a:t>î</a:t>
              </a:r>
              <a:r>
                <a:rPr lang="fr-FR" sz="1050" b="1" dirty="0">
                  <a:ea typeface="Times New Roman" pitchFamily="18" charset="0"/>
                  <a:cs typeface="Arial" pitchFamily="34" charset="0"/>
                </a:rPr>
                <a:t>trise d</a:t>
              </a:r>
              <a:r>
                <a:rPr lang="fr-FR" sz="1050" b="1" dirty="0">
                  <a:latin typeface="Calibri"/>
                  <a:ea typeface="Times New Roman" pitchFamily="18" charset="0"/>
                  <a:cs typeface="Arial" pitchFamily="34" charset="0"/>
                </a:rPr>
                <a:t>’œ</a:t>
              </a:r>
              <a:r>
                <a:rPr lang="fr-FR" sz="1050" b="1" dirty="0">
                  <a:ea typeface="Times New Roman" pitchFamily="18" charset="0"/>
                  <a:cs typeface="Arial" pitchFamily="34" charset="0"/>
                </a:rPr>
                <a:t>uvre</a:t>
              </a:r>
              <a:endParaRPr lang="fr-FR" sz="1400" dirty="0"/>
            </a:p>
          </p:txBody>
        </p:sp>
        <p:sp>
          <p:nvSpPr>
            <p:cNvPr id="7196" name="Line 84"/>
            <p:cNvSpPr>
              <a:spLocks noChangeShapeType="1"/>
            </p:cNvSpPr>
            <p:nvPr/>
          </p:nvSpPr>
          <p:spPr bwMode="auto">
            <a:xfrm>
              <a:off x="4658" y="4615"/>
              <a:ext cx="144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97" name="Line 83"/>
            <p:cNvSpPr>
              <a:spLocks noChangeShapeType="1"/>
            </p:cNvSpPr>
            <p:nvPr/>
          </p:nvSpPr>
          <p:spPr bwMode="auto">
            <a:xfrm>
              <a:off x="1767" y="4615"/>
              <a:ext cx="126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7198" name="Text Box 82"/>
            <p:cNvSpPr txBox="1">
              <a:spLocks noChangeArrowheads="1"/>
            </p:cNvSpPr>
            <p:nvPr/>
          </p:nvSpPr>
          <p:spPr bwMode="auto">
            <a:xfrm>
              <a:off x="11544" y="6860"/>
              <a:ext cx="3158"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solidFill>
                    <a:srgbClr val="000000"/>
                  </a:solidFill>
                  <a:ea typeface="Times New Roman" panose="02020603050405020304" pitchFamily="18" charset="0"/>
                  <a:cs typeface="Arial" panose="020B0604020202020204" pitchFamily="34" charset="0"/>
                </a:rPr>
                <a:t>HV, HVA...</a:t>
              </a:r>
              <a:endParaRPr lang="fr-FR">
                <a:ea typeface="Times New Roman" panose="02020603050405020304" pitchFamily="18" charset="0"/>
                <a:cs typeface="Arial" panose="020B0604020202020204" pitchFamily="34" charset="0"/>
              </a:endParaRPr>
            </a:p>
          </p:txBody>
        </p:sp>
        <p:sp>
          <p:nvSpPr>
            <p:cNvPr id="7199" name="Text Box 81"/>
            <p:cNvSpPr txBox="1">
              <a:spLocks noChangeArrowheads="1"/>
            </p:cNvSpPr>
            <p:nvPr/>
          </p:nvSpPr>
          <p:spPr bwMode="auto">
            <a:xfrm>
              <a:off x="2678" y="4132"/>
              <a:ext cx="2062" cy="1023"/>
            </a:xfrm>
            <a:prstGeom prst="rect">
              <a:avLst/>
            </a:prstGeom>
            <a:solidFill>
              <a:srgbClr val="FFCC99"/>
            </a:solidFill>
            <a:ln w="3175">
              <a:solidFill>
                <a:srgbClr val="80008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sz="1100" b="1">
                  <a:ea typeface="Times New Roman" panose="02020603050405020304" pitchFamily="18" charset="0"/>
                  <a:cs typeface="Arial" panose="020B0604020202020204" pitchFamily="34" charset="0"/>
                </a:rPr>
                <a:t>USAGERS D</a:t>
              </a:r>
              <a:r>
                <a:rPr lang="fr-FR" sz="1100" b="1">
                  <a:latin typeface="Calibri" panose="020F0502020204030204" pitchFamily="34" charset="0"/>
                  <a:ea typeface="Times New Roman" panose="02020603050405020304" pitchFamily="18" charset="0"/>
                  <a:cs typeface="Arial" panose="020B0604020202020204" pitchFamily="34" charset="0"/>
                </a:rPr>
                <a:t>’</a:t>
              </a:r>
              <a:r>
                <a:rPr lang="fr-FR" sz="1100" b="1">
                  <a:ea typeface="Times New Roman" panose="02020603050405020304" pitchFamily="18" charset="0"/>
                  <a:cs typeface="Arial" panose="020B0604020202020204" pitchFamily="34" charset="0"/>
                </a:rPr>
                <a:t>EAU POTABLE</a:t>
              </a:r>
              <a:endParaRPr lang="fr-FR" b="1">
                <a:ea typeface="Times New Roman" panose="02020603050405020304" pitchFamily="18" charset="0"/>
                <a:cs typeface="Arial" panose="020B0604020202020204" pitchFamily="34" charset="0"/>
              </a:endParaRPr>
            </a:p>
          </p:txBody>
        </p:sp>
        <p:sp>
          <p:nvSpPr>
            <p:cNvPr id="285776" name="Rectangle 80"/>
            <p:cNvSpPr>
              <a:spLocks noChangeArrowheads="1"/>
            </p:cNvSpPr>
            <p:nvPr/>
          </p:nvSpPr>
          <p:spPr bwMode="auto">
            <a:xfrm>
              <a:off x="5018" y="1230"/>
              <a:ext cx="2159" cy="720"/>
            </a:xfrm>
            <a:prstGeom prst="rect">
              <a:avLst/>
            </a:prstGeom>
            <a:solidFill>
              <a:srgbClr val="99CCFF"/>
            </a:solidFill>
            <a:ln w="28575">
              <a:solidFill>
                <a:srgbClr val="000080"/>
              </a:solidFill>
              <a:miter lim="800000"/>
              <a:headEnd/>
              <a:tailEnd/>
            </a:ln>
          </p:spPr>
          <p:txBody>
            <a:bodyPr/>
            <a:lstStyle/>
            <a:p>
              <a:pPr algn="ctr">
                <a:defRPr/>
              </a:pPr>
              <a:r>
                <a:rPr lang="fr-FR" sz="2600" b="1" dirty="0">
                  <a:effectLst>
                    <a:outerShdw blurRad="38100" dist="38100" dir="2700000" algn="tl">
                      <a:srgbClr val="FFFFFF"/>
                    </a:outerShdw>
                  </a:effectLst>
                  <a:ea typeface="Times New Roman" pitchFamily="18" charset="0"/>
                  <a:cs typeface="Arial" pitchFamily="34" charset="0"/>
                </a:rPr>
                <a:t>M.I.E.</a:t>
              </a:r>
              <a:endParaRPr lang="fr-FR" dirty="0"/>
            </a:p>
          </p:txBody>
        </p:sp>
        <p:sp>
          <p:nvSpPr>
            <p:cNvPr id="7201" name="Text Box 79"/>
            <p:cNvSpPr txBox="1">
              <a:spLocks noChangeArrowheads="1"/>
            </p:cNvSpPr>
            <p:nvPr/>
          </p:nvSpPr>
          <p:spPr bwMode="auto">
            <a:xfrm>
              <a:off x="7898" y="6460"/>
              <a:ext cx="3080" cy="1740"/>
            </a:xfrm>
            <a:prstGeom prst="rect">
              <a:avLst/>
            </a:prstGeom>
            <a:solidFill>
              <a:srgbClr val="C5FCBC"/>
            </a:solidFill>
            <a:ln w="28575">
              <a:solidFill>
                <a:srgbClr val="008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fr-FR" sz="1100" b="1">
                  <a:cs typeface="Times New Roman" panose="02020603050405020304" pitchFamily="18" charset="0"/>
                </a:rPr>
                <a:t>Exploitation du service public local</a:t>
              </a:r>
              <a:endParaRPr lang="fr-FR" sz="1400">
                <a:cs typeface="Times New Roman" panose="02020603050405020304" pitchFamily="18" charset="0"/>
              </a:endParaRPr>
            </a:p>
            <a:p>
              <a:pPr>
                <a:buFontTx/>
                <a:buChar char="•"/>
              </a:pPr>
              <a:r>
                <a:rPr lang="fr-FR" sz="1100" b="1">
                  <a:cs typeface="Times New Roman" panose="02020603050405020304" pitchFamily="18" charset="0"/>
                </a:rPr>
                <a:t>Financement du renouvellement</a:t>
              </a:r>
              <a:endParaRPr lang="fr-FR" sz="1400">
                <a:cs typeface="Times New Roman" panose="02020603050405020304" pitchFamily="18" charset="0"/>
              </a:endParaRPr>
            </a:p>
            <a:p>
              <a:pPr>
                <a:buFontTx/>
                <a:buChar char="•"/>
              </a:pPr>
              <a:r>
                <a:rPr lang="fr-FR" sz="1100" b="1">
                  <a:cs typeface="Times New Roman" panose="02020603050405020304" pitchFamily="18" charset="0"/>
                </a:rPr>
                <a:t>Maintenance</a:t>
              </a:r>
              <a:endParaRPr lang="fr-FR" sz="1400">
                <a:cs typeface="Times New Roman" panose="02020603050405020304" pitchFamily="18" charset="0"/>
              </a:endParaRPr>
            </a:p>
            <a:p>
              <a:pPr>
                <a:buFontTx/>
                <a:buChar char="•"/>
              </a:pPr>
              <a:r>
                <a:rPr lang="fr-FR" sz="1100" b="1">
                  <a:cs typeface="Times New Roman" panose="02020603050405020304" pitchFamily="18" charset="0"/>
                </a:rPr>
                <a:t>B.O.T.</a:t>
              </a:r>
              <a:endParaRPr lang="fr-FR" sz="1400">
                <a:cs typeface="Times New Roman" panose="02020603050405020304" pitchFamily="18" charset="0"/>
              </a:endParaRPr>
            </a:p>
          </p:txBody>
        </p:sp>
        <p:sp>
          <p:nvSpPr>
            <p:cNvPr id="285774" name="Text Box 78"/>
            <p:cNvSpPr txBox="1">
              <a:spLocks noChangeArrowheads="1"/>
            </p:cNvSpPr>
            <p:nvPr/>
          </p:nvSpPr>
          <p:spPr bwMode="auto">
            <a:xfrm>
              <a:off x="13478" y="2255"/>
              <a:ext cx="2880" cy="3230"/>
            </a:xfrm>
            <a:prstGeom prst="rect">
              <a:avLst/>
            </a:prstGeom>
            <a:solidFill>
              <a:srgbClr val="EAC4E3"/>
            </a:solidFill>
            <a:ln w="28575">
              <a:solidFill>
                <a:srgbClr val="800080"/>
              </a:solidFill>
              <a:miter lim="800000"/>
              <a:headEnd/>
              <a:tailEnd/>
            </a:ln>
          </p:spPr>
          <p:txBody>
            <a:bodyPr/>
            <a:lstStyle/>
            <a:p>
              <a:pPr marL="177800" indent="-177800">
                <a:spcAft>
                  <a:spcPts val="1200"/>
                </a:spcAft>
                <a:buFont typeface="Wingdings" pitchFamily="2" charset="2"/>
                <a:buChar char="§"/>
                <a:defRPr/>
              </a:pPr>
              <a:r>
                <a:rPr lang="fr-FR" sz="1100" b="1" dirty="0">
                  <a:ea typeface="Times New Roman" pitchFamily="18" charset="0"/>
                  <a:cs typeface="Arial" pitchFamily="34" charset="0"/>
                </a:rPr>
                <a:t>Acteur de développement local</a:t>
              </a:r>
              <a:endParaRPr lang="fr-FR" sz="1400" b="1" dirty="0">
                <a:ea typeface="Times New Roman" pitchFamily="18" charset="0"/>
                <a:cs typeface="Arial" pitchFamily="34" charset="0"/>
              </a:endParaRPr>
            </a:p>
            <a:p>
              <a:pPr marL="177800" indent="-177800" eaLnBrk="0" hangingPunct="0">
                <a:spcAft>
                  <a:spcPts val="1200"/>
                </a:spcAft>
                <a:buFont typeface="Wingdings" pitchFamily="2" charset="2"/>
                <a:buChar char="§"/>
                <a:defRPr/>
              </a:pPr>
              <a:r>
                <a:rPr lang="fr-FR" sz="1100" b="1" dirty="0">
                  <a:ea typeface="Times New Roman" pitchFamily="18" charset="0"/>
                  <a:cs typeface="Arial" pitchFamily="34" charset="0"/>
                </a:rPr>
                <a:t>Financier potentiel</a:t>
              </a:r>
              <a:endParaRPr lang="fr-FR" sz="1400" b="1" dirty="0">
                <a:ea typeface="Times New Roman" pitchFamily="18" charset="0"/>
                <a:cs typeface="Arial" pitchFamily="34" charset="0"/>
              </a:endParaRPr>
            </a:p>
            <a:p>
              <a:pPr marL="177800" indent="-177800" eaLnBrk="0" hangingPunct="0">
                <a:spcAft>
                  <a:spcPts val="1200"/>
                </a:spcAft>
                <a:buFont typeface="Wingdings" pitchFamily="2" charset="2"/>
                <a:buChar char="§"/>
                <a:defRPr/>
              </a:pPr>
              <a:r>
                <a:rPr lang="fr-FR" sz="1100" b="1" dirty="0">
                  <a:ea typeface="Times New Roman" pitchFamily="18" charset="0"/>
                  <a:cs typeface="Arial" pitchFamily="34" charset="0"/>
                </a:rPr>
                <a:t>Supervision de la gestion</a:t>
              </a:r>
              <a:endParaRPr lang="fr-FR" sz="1400" b="1" dirty="0">
                <a:ea typeface="Times New Roman" pitchFamily="18" charset="0"/>
                <a:cs typeface="Arial" pitchFamily="34" charset="0"/>
              </a:endParaRPr>
            </a:p>
            <a:p>
              <a:pPr marL="177800" indent="-177800" eaLnBrk="0" hangingPunct="0">
                <a:spcAft>
                  <a:spcPts val="1200"/>
                </a:spcAft>
                <a:buFont typeface="Wingdings" pitchFamily="2" charset="2"/>
                <a:buChar char="§"/>
                <a:defRPr/>
              </a:pPr>
              <a:r>
                <a:rPr lang="fr-FR" sz="1100" b="1" dirty="0">
                  <a:ea typeface="Times New Roman" pitchFamily="18" charset="0"/>
                  <a:cs typeface="Arial" pitchFamily="34" charset="0"/>
                </a:rPr>
                <a:t>Promoteur du bien-être et du développement</a:t>
              </a:r>
              <a:endParaRPr lang="fr-FR" sz="1400" b="1" dirty="0">
                <a:ea typeface="Times New Roman" pitchFamily="18" charset="0"/>
                <a:cs typeface="Arial" pitchFamily="34" charset="0"/>
              </a:endParaRPr>
            </a:p>
            <a:p>
              <a:pPr eaLnBrk="0" hangingPunct="0">
                <a:spcAft>
                  <a:spcPts val="1200"/>
                </a:spcAft>
                <a:defRPr/>
              </a:pPr>
              <a:endParaRPr lang="fr-FR" b="1" dirty="0">
                <a:cs typeface="Arial" pitchFamily="34" charset="0"/>
              </a:endParaRPr>
            </a:p>
          </p:txBody>
        </p:sp>
        <p:sp>
          <p:nvSpPr>
            <p:cNvPr id="285773" name="Text Box 77"/>
            <p:cNvSpPr txBox="1">
              <a:spLocks noChangeArrowheads="1"/>
            </p:cNvSpPr>
            <p:nvPr/>
          </p:nvSpPr>
          <p:spPr bwMode="auto">
            <a:xfrm>
              <a:off x="13481" y="995"/>
              <a:ext cx="2877" cy="1260"/>
            </a:xfrm>
            <a:prstGeom prst="rect">
              <a:avLst/>
            </a:prstGeom>
            <a:solidFill>
              <a:srgbClr val="FF99CC"/>
            </a:solidFill>
            <a:ln w="28575">
              <a:solidFill>
                <a:srgbClr val="800080"/>
              </a:solidFill>
              <a:miter lim="800000"/>
              <a:headEnd/>
              <a:tailEnd/>
            </a:ln>
          </p:spPr>
          <p:txBody>
            <a:bodyPr/>
            <a:lstStyle/>
            <a:p>
              <a:pPr algn="ctr">
                <a:defRPr/>
              </a:pPr>
              <a:r>
                <a:rPr lang="fr-FR" sz="1400" b="1" dirty="0">
                  <a:effectLst>
                    <a:outerShdw blurRad="38100" dist="38100" dir="2700000" algn="tl">
                      <a:srgbClr val="FFFFFF"/>
                    </a:outerShdw>
                  </a:effectLst>
                  <a:ea typeface="Times New Roman" pitchFamily="18" charset="0"/>
                  <a:cs typeface="Arial" pitchFamily="34" charset="0"/>
                </a:rPr>
                <a:t>COLLECTIVITES</a:t>
              </a:r>
              <a:endParaRPr lang="fr-FR" sz="1500" dirty="0"/>
            </a:p>
            <a:p>
              <a:pPr algn="ctr" eaLnBrk="0" hangingPunct="0">
                <a:defRPr/>
              </a:pPr>
              <a:endParaRPr lang="fr-FR" sz="1200" b="1" dirty="0">
                <a:effectLst>
                  <a:outerShdw blurRad="38100" dist="38100" dir="2700000" algn="tl">
                    <a:srgbClr val="FFFFFF"/>
                  </a:outerShdw>
                </a:effectLst>
                <a:ea typeface="Times New Roman" pitchFamily="18" charset="0"/>
                <a:cs typeface="Arial" pitchFamily="34" charset="0"/>
              </a:endParaRPr>
            </a:p>
            <a:p>
              <a:pPr algn="ctr" eaLnBrk="0" hangingPunct="0">
                <a:defRPr/>
              </a:pPr>
              <a:r>
                <a:rPr lang="fr-FR" sz="1200" b="1" dirty="0">
                  <a:effectLst>
                    <a:outerShdw blurRad="38100" dist="38100" dir="2700000" algn="tl">
                      <a:srgbClr val="FFFFFF"/>
                    </a:outerShdw>
                  </a:effectLst>
                  <a:ea typeface="Times New Roman" pitchFamily="18" charset="0"/>
                  <a:cs typeface="Arial" pitchFamily="34" charset="0"/>
                </a:rPr>
                <a:t>DECENTRALISEES</a:t>
              </a:r>
              <a:endParaRPr lang="fr-FR" dirty="0"/>
            </a:p>
          </p:txBody>
        </p:sp>
        <p:sp>
          <p:nvSpPr>
            <p:cNvPr id="7204" name="Line 76"/>
            <p:cNvSpPr>
              <a:spLocks noChangeShapeType="1"/>
            </p:cNvSpPr>
            <p:nvPr/>
          </p:nvSpPr>
          <p:spPr bwMode="auto">
            <a:xfrm flipV="1">
              <a:off x="14918" y="5485"/>
              <a:ext cx="0" cy="2135"/>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85782" name="Text Box 86"/>
            <p:cNvSpPr txBox="1">
              <a:spLocks noChangeArrowheads="1"/>
            </p:cNvSpPr>
            <p:nvPr/>
          </p:nvSpPr>
          <p:spPr bwMode="auto">
            <a:xfrm>
              <a:off x="11283" y="1223"/>
              <a:ext cx="1917" cy="757"/>
            </a:xfrm>
            <a:prstGeom prst="rect">
              <a:avLst/>
            </a:prstGeom>
            <a:solidFill>
              <a:schemeClr val="bg1">
                <a:lumMod val="85000"/>
              </a:schemeClr>
            </a:solidFill>
            <a:ln w="9525">
              <a:noFill/>
              <a:miter lim="800000"/>
              <a:headEnd/>
              <a:tailEnd/>
            </a:ln>
          </p:spPr>
          <p:txBody>
            <a:bodyPr anchor="ctr"/>
            <a:lstStyle/>
            <a:p>
              <a:pPr algn="ctr">
                <a:defRPr/>
              </a:pPr>
              <a:r>
                <a:rPr lang="fr-FR" sz="1400" b="1" dirty="0">
                  <a:ea typeface="Times New Roman" pitchFamily="18" charset="0"/>
                  <a:cs typeface="Arial" pitchFamily="34" charset="0"/>
                </a:rPr>
                <a:t>Ma</a:t>
              </a:r>
              <a:r>
                <a:rPr lang="fr-FR" sz="1400" b="1" dirty="0">
                  <a:latin typeface="Calibri"/>
                  <a:ea typeface="Times New Roman" pitchFamily="18" charset="0"/>
                  <a:cs typeface="Arial" pitchFamily="34" charset="0"/>
                </a:rPr>
                <a:t>î</a:t>
              </a:r>
              <a:r>
                <a:rPr lang="fr-FR" sz="1400" b="1" dirty="0">
                  <a:ea typeface="Times New Roman" pitchFamily="18" charset="0"/>
                  <a:cs typeface="Arial" pitchFamily="34" charset="0"/>
                </a:rPr>
                <a:t>trise d</a:t>
              </a:r>
              <a:r>
                <a:rPr lang="fr-FR" sz="1400" b="1" dirty="0">
                  <a:latin typeface="Calibri"/>
                  <a:ea typeface="Times New Roman" pitchFamily="18" charset="0"/>
                  <a:cs typeface="Arial" pitchFamily="34" charset="0"/>
                </a:rPr>
                <a:t>’</a:t>
              </a:r>
              <a:r>
                <a:rPr lang="fr-FR" sz="1400" b="1" dirty="0">
                  <a:ea typeface="Times New Roman" pitchFamily="18" charset="0"/>
                  <a:cs typeface="Arial" pitchFamily="34" charset="0"/>
                </a:rPr>
                <a:t>Ouvrage</a:t>
              </a:r>
              <a:endParaRPr lang="fr-FR" sz="1600" dirty="0"/>
            </a:p>
          </p:txBody>
        </p:sp>
      </p:grpSp>
      <p:sp>
        <p:nvSpPr>
          <p:cNvPr id="38" name="Titre 1"/>
          <p:cNvSpPr txBox="1">
            <a:spLocks/>
          </p:cNvSpPr>
          <p:nvPr/>
        </p:nvSpPr>
        <p:spPr bwMode="auto">
          <a:xfrm>
            <a:off x="308499" y="-17259"/>
            <a:ext cx="8229600" cy="437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fr-FR" sz="2800" b="1" kern="0" dirty="0" smtClean="0">
                <a:solidFill>
                  <a:schemeClr val="bg1"/>
                </a:solidFill>
                <a:latin typeface="Agency FB" panose="020B0503020202020204" pitchFamily="34" charset="0"/>
              </a:rPr>
              <a:t>1.1. CADRE INSTITUTIONNEL</a:t>
            </a:r>
            <a:endParaRPr lang="fr-FR" sz="2800" b="1" kern="0" dirty="0">
              <a:solidFill>
                <a:schemeClr val="bg1"/>
              </a:solidFill>
              <a:latin typeface="Agency FB" panose="020B0503020202020204" pitchFamily="34" charset="0"/>
            </a:endParaRPr>
          </a:p>
        </p:txBody>
      </p:sp>
    </p:spTree>
    <p:extLst>
      <p:ext uri="{BB962C8B-B14F-4D97-AF65-F5344CB8AC3E}">
        <p14:creationId xmlns:p14="http://schemas.microsoft.com/office/powerpoint/2010/main" xmlns="" val="36738710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ctrTitle"/>
          </p:nvPr>
        </p:nvSpPr>
        <p:spPr>
          <a:xfrm>
            <a:off x="428625" y="0"/>
            <a:ext cx="8001000" cy="714375"/>
          </a:xfrm>
        </p:spPr>
        <p:txBody>
          <a:bodyPr>
            <a:normAutofit fontScale="90000"/>
          </a:bodyPr>
          <a:lstStyle/>
          <a:p>
            <a:pPr eaLnBrk="1" hangingPunct="1">
              <a:defRPr/>
            </a:pPr>
            <a:r>
              <a:rPr lang="fr-FR" dirty="0"/>
              <a:t/>
            </a:r>
            <a:br>
              <a:rPr lang="fr-FR" dirty="0"/>
            </a:br>
            <a:r>
              <a:rPr lang="fr-FR" dirty="0"/>
              <a:t/>
            </a:r>
            <a:br>
              <a:rPr lang="fr-FR" dirty="0"/>
            </a:br>
            <a:r>
              <a:rPr lang="fr-FR" sz="5400" dirty="0"/>
              <a:t/>
            </a:r>
            <a:br>
              <a:rPr lang="fr-FR" sz="5400" dirty="0"/>
            </a:br>
            <a:endParaRPr lang="fr-FR" dirty="0">
              <a:solidFill>
                <a:schemeClr val="accent1">
                  <a:lumMod val="50000"/>
                </a:schemeClr>
              </a:solidFill>
            </a:endParaRPr>
          </a:p>
        </p:txBody>
      </p:sp>
      <p:sp>
        <p:nvSpPr>
          <p:cNvPr id="4" name="Rectangle 3"/>
          <p:cNvSpPr txBox="1">
            <a:spLocks/>
          </p:cNvSpPr>
          <p:nvPr/>
        </p:nvSpPr>
        <p:spPr bwMode="auto">
          <a:xfrm>
            <a:off x="-18634" y="387093"/>
            <a:ext cx="7369943" cy="550862"/>
          </a:xfrm>
          <a:prstGeom prst="rect">
            <a:avLst/>
          </a:prstGeom>
          <a:noFill/>
          <a:ln>
            <a:noFill/>
          </a:ln>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Wingdings 2" pitchFamily="18" charset="2"/>
              <a:buNone/>
              <a:defRPr/>
            </a:pPr>
            <a:r>
              <a:rPr lang="fr-FR" sz="3200" b="1" dirty="0" smtClean="0">
                <a:solidFill>
                  <a:schemeClr val="accent1">
                    <a:lumMod val="50000"/>
                  </a:schemeClr>
                </a:solidFill>
                <a:effectLst>
                  <a:outerShdw blurRad="38100" dist="38100" dir="2700000" algn="tl">
                    <a:srgbClr val="000000">
                      <a:alpha val="43137"/>
                    </a:srgbClr>
                  </a:outerShdw>
                </a:effectLst>
                <a:cs typeface="Arial" charset="0"/>
              </a:rPr>
              <a:t>Acteurs &amp; </a:t>
            </a:r>
            <a:r>
              <a:rPr lang="fr-FR" sz="3200" b="1" dirty="0">
                <a:solidFill>
                  <a:schemeClr val="accent1">
                    <a:lumMod val="50000"/>
                  </a:schemeClr>
                </a:solidFill>
                <a:effectLst>
                  <a:outerShdw blurRad="38100" dist="38100" dir="2700000" algn="tl">
                    <a:srgbClr val="000000">
                      <a:alpha val="43137"/>
                    </a:srgbClr>
                  </a:outerShdw>
                </a:effectLst>
                <a:cs typeface="Arial" charset="0"/>
              </a:rPr>
              <a:t>relations contractuelles </a:t>
            </a:r>
            <a:endParaRPr lang="fr-FR" sz="3200" b="1" dirty="0">
              <a:solidFill>
                <a:srgbClr val="FF0000"/>
              </a:solidFill>
              <a:effectLst>
                <a:outerShdw blurRad="38100" dist="38100" dir="2700000" algn="tl">
                  <a:srgbClr val="000000">
                    <a:alpha val="43137"/>
                  </a:srgbClr>
                </a:outerShdw>
              </a:effectLst>
              <a:latin typeface="Castellar" pitchFamily="18" charset="0"/>
              <a:cs typeface="Arial" charset="0"/>
            </a:endParaRPr>
          </a:p>
        </p:txBody>
      </p:sp>
      <p:sp>
        <p:nvSpPr>
          <p:cNvPr id="2" name="Rectangle 1"/>
          <p:cNvSpPr/>
          <p:nvPr/>
        </p:nvSpPr>
        <p:spPr>
          <a:xfrm>
            <a:off x="842963" y="1340768"/>
            <a:ext cx="7185421" cy="5040560"/>
          </a:xfrm>
          <a:prstGeom prst="rect">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490193" y="1045145"/>
            <a:ext cx="8136904" cy="5245871"/>
          </a:xfrm>
          <a:prstGeom prst="rect">
            <a:avLst/>
          </a:prstGeom>
        </p:spPr>
      </p:pic>
      <p:sp>
        <p:nvSpPr>
          <p:cNvPr id="6" name="Titre 1"/>
          <p:cNvSpPr txBox="1">
            <a:spLocks/>
          </p:cNvSpPr>
          <p:nvPr/>
        </p:nvSpPr>
        <p:spPr bwMode="auto">
          <a:xfrm>
            <a:off x="308499" y="-107946"/>
            <a:ext cx="822960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fr-FR" sz="2800" b="1" kern="0" dirty="0" smtClean="0">
                <a:solidFill>
                  <a:schemeClr val="bg1"/>
                </a:solidFill>
                <a:latin typeface="Agency FB" panose="020B0503020202020204" pitchFamily="34" charset="0"/>
              </a:rPr>
              <a:t>1.1. CADRE INSTITUTIONNEL (suite)</a:t>
            </a:r>
            <a:endParaRPr lang="fr-FR" sz="2800" b="1" kern="0" dirty="0">
              <a:solidFill>
                <a:schemeClr val="bg1"/>
              </a:solidFill>
              <a:latin typeface="Agency FB" panose="020B0503020202020204" pitchFamily="34" charset="0"/>
            </a:endParaRPr>
          </a:p>
        </p:txBody>
      </p:sp>
      <p:pic>
        <p:nvPicPr>
          <p:cNvPr id="7" name="Image 1" descr="Logo ONEP.jpg"/>
          <p:cNvPicPr>
            <a:picLocks noChangeAspect="1" noChangeArrowheads="1"/>
          </p:cNvPicPr>
          <p:nvPr/>
        </p:nvPicPr>
        <p:blipFill>
          <a:blip r:embed="rId4"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xmlns="" val="340014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44"/>
          <p:cNvGrpSpPr>
            <a:grpSpLocks/>
          </p:cNvGrpSpPr>
          <p:nvPr/>
        </p:nvGrpSpPr>
        <p:grpSpPr bwMode="auto">
          <a:xfrm>
            <a:off x="395288" y="1268413"/>
            <a:ext cx="8424862" cy="4681537"/>
            <a:chOff x="972122" y="1311275"/>
            <a:chExt cx="7957566" cy="4494213"/>
          </a:xfrm>
        </p:grpSpPr>
        <p:grpSp>
          <p:nvGrpSpPr>
            <p:cNvPr id="3" name="Groupe 13"/>
            <p:cNvGrpSpPr/>
            <p:nvPr/>
          </p:nvGrpSpPr>
          <p:grpSpPr bwMode="auto">
            <a:xfrm>
              <a:off x="972122" y="1311275"/>
              <a:ext cx="7957566" cy="4494213"/>
              <a:chOff x="445848" y="2060848"/>
              <a:chExt cx="8698163" cy="4797152"/>
            </a:xfrm>
            <a:solidFill>
              <a:srgbClr val="0033CC"/>
            </a:solidFill>
          </p:grpSpPr>
          <p:cxnSp>
            <p:nvCxnSpPr>
              <p:cNvPr id="15" name="Connecteur droit avec flèche 14"/>
              <p:cNvCxnSpPr/>
              <p:nvPr/>
            </p:nvCxnSpPr>
            <p:spPr>
              <a:xfrm rot="10800000">
                <a:off x="2256182" y="4101739"/>
                <a:ext cx="1811771" cy="1055456"/>
              </a:xfrm>
              <a:prstGeom prst="straightConnector1">
                <a:avLst/>
              </a:prstGeom>
              <a:grpFill/>
              <a:ln w="44450">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6" name="Connecteur droit avec flèche 15"/>
              <p:cNvCxnSpPr/>
              <p:nvPr/>
            </p:nvCxnSpPr>
            <p:spPr>
              <a:xfrm rot="10800000">
                <a:off x="2256182" y="3948028"/>
                <a:ext cx="5145750" cy="1006255"/>
              </a:xfrm>
              <a:prstGeom prst="straightConnector1">
                <a:avLst/>
              </a:prstGeom>
              <a:grpFill/>
              <a:ln w="44450">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7" name="Connecteur droit avec flèche 16"/>
              <p:cNvCxnSpPr/>
              <p:nvPr/>
            </p:nvCxnSpPr>
            <p:spPr>
              <a:xfrm rot="10800000" flipV="1">
                <a:off x="2195736" y="2708920"/>
                <a:ext cx="1872208" cy="864096"/>
              </a:xfrm>
              <a:prstGeom prst="straightConnector1">
                <a:avLst/>
              </a:prstGeom>
              <a:grpFill/>
              <a:ln w="44450">
                <a:solidFill>
                  <a:srgbClr val="C00000"/>
                </a:solidFill>
                <a:prstDash val="dash"/>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8" name="Connecteur droit avec flèche 17"/>
              <p:cNvCxnSpPr/>
              <p:nvPr/>
            </p:nvCxnSpPr>
            <p:spPr>
              <a:xfrm rot="10800000">
                <a:off x="5772617" y="6453337"/>
                <a:ext cx="1656184" cy="1588"/>
              </a:xfrm>
              <a:prstGeom prst="straightConnector1">
                <a:avLst/>
              </a:prstGeom>
              <a:grpFill/>
              <a:ln w="44450">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9" name="Connecteur droit avec flèche 18"/>
              <p:cNvCxnSpPr/>
              <p:nvPr/>
            </p:nvCxnSpPr>
            <p:spPr>
              <a:xfrm rot="10800000">
                <a:off x="5798138" y="3869583"/>
                <a:ext cx="1656185" cy="1588"/>
              </a:xfrm>
              <a:prstGeom prst="straightConnector1">
                <a:avLst/>
              </a:prstGeom>
              <a:grpFill/>
              <a:ln w="44450">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0" name="Connecteur droit avec flèche 19"/>
              <p:cNvCxnSpPr/>
              <p:nvPr/>
            </p:nvCxnSpPr>
            <p:spPr>
              <a:xfrm rot="10800000">
                <a:off x="2267745" y="3859459"/>
                <a:ext cx="1944215" cy="1588"/>
              </a:xfrm>
              <a:prstGeom prst="straightConnector1">
                <a:avLst/>
              </a:prstGeom>
              <a:grpFill/>
              <a:ln w="44450">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1" name="Connecteur droit avec flèche 20"/>
              <p:cNvCxnSpPr/>
              <p:nvPr/>
            </p:nvCxnSpPr>
            <p:spPr>
              <a:xfrm rot="10800000">
                <a:off x="5796136" y="2636912"/>
                <a:ext cx="1656184" cy="1588"/>
              </a:xfrm>
              <a:prstGeom prst="straightConnector1">
                <a:avLst/>
              </a:prstGeom>
              <a:grpFill/>
              <a:ln w="44450">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22" name="Rogner un rectangle avec un coin diagonal 21"/>
              <p:cNvSpPr/>
              <p:nvPr/>
            </p:nvSpPr>
            <p:spPr>
              <a:xfrm>
                <a:off x="445848" y="3257031"/>
                <a:ext cx="1800200" cy="1152128"/>
              </a:xfrm>
              <a:prstGeom prst="snip2DiagRect">
                <a:avLst/>
              </a:prstGeom>
              <a:grp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fr-FR" sz="3300" b="1" dirty="0">
                    <a:effectLst>
                      <a:outerShdw blurRad="38100" dist="38100" dir="2700000" algn="tl">
                        <a:srgbClr val="000000">
                          <a:alpha val="43137"/>
                        </a:srgbClr>
                      </a:outerShdw>
                    </a:effectLst>
                    <a:latin typeface="Aharoni" pitchFamily="2" charset="-79"/>
                    <a:cs typeface="Aharoni" pitchFamily="2" charset="-79"/>
                  </a:rPr>
                  <a:t>ONEP</a:t>
                </a:r>
              </a:p>
              <a:p>
                <a:pPr algn="ctr" eaLnBrk="1" hangingPunct="1">
                  <a:defRPr/>
                </a:pPr>
                <a:r>
                  <a:rPr lang="fr-FR" sz="1800" b="1" u="sng" dirty="0">
                    <a:latin typeface="Aharoni" pitchFamily="2" charset="-79"/>
                    <a:cs typeface="Aharoni" pitchFamily="2" charset="-79"/>
                  </a:rPr>
                  <a:t>SECTEUR</a:t>
                </a:r>
              </a:p>
            </p:txBody>
          </p:sp>
          <p:sp>
            <p:nvSpPr>
              <p:cNvPr id="23" name="Rogner un rectangle avec un coin diagonal 22"/>
              <p:cNvSpPr/>
              <p:nvPr/>
            </p:nvSpPr>
            <p:spPr>
              <a:xfrm>
                <a:off x="7380322" y="2180350"/>
                <a:ext cx="1763689" cy="792087"/>
              </a:xfrm>
              <a:prstGeom prst="snip2DiagRect">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fr-FR" b="1" dirty="0">
                    <a:latin typeface="Aharoni" pitchFamily="2" charset="-79"/>
                    <a:cs typeface="Aharoni" pitchFamily="2" charset="-79"/>
                  </a:rPr>
                  <a:t>USAGERS</a:t>
                </a:r>
              </a:p>
              <a:p>
                <a:pPr algn="ctr" eaLnBrk="1" hangingPunct="1">
                  <a:defRPr/>
                </a:pPr>
                <a:r>
                  <a:rPr lang="fr-FR" b="1" dirty="0">
                    <a:latin typeface="Aharoni" pitchFamily="2" charset="-79"/>
                    <a:cs typeface="Aharoni" pitchFamily="2" charset="-79"/>
                  </a:rPr>
                  <a:t>RURAUX</a:t>
                </a:r>
              </a:p>
            </p:txBody>
          </p:sp>
          <p:sp>
            <p:nvSpPr>
              <p:cNvPr id="24" name="Rogner un rectangle avec un coin diagonal 23"/>
              <p:cNvSpPr/>
              <p:nvPr/>
            </p:nvSpPr>
            <p:spPr>
              <a:xfrm>
                <a:off x="7380322" y="4562871"/>
                <a:ext cx="1763689" cy="792087"/>
              </a:xfrm>
              <a:prstGeom prst="snip2DiagRect">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fr-FR" sz="2400" b="1" dirty="0">
                    <a:latin typeface="Aharoni" pitchFamily="2" charset="-79"/>
                    <a:cs typeface="Aharoni" pitchFamily="2" charset="-79"/>
                  </a:rPr>
                  <a:t>PRIVES</a:t>
                </a:r>
                <a:endParaRPr lang="fr-FR" b="1" dirty="0">
                  <a:latin typeface="Aharoni" pitchFamily="2" charset="-79"/>
                  <a:cs typeface="Aharoni" pitchFamily="2" charset="-79"/>
                </a:endParaRPr>
              </a:p>
            </p:txBody>
          </p:sp>
          <p:sp>
            <p:nvSpPr>
              <p:cNvPr id="25" name="Rogner un rectangle avec un coin diagonal 24"/>
              <p:cNvSpPr/>
              <p:nvPr/>
            </p:nvSpPr>
            <p:spPr>
              <a:xfrm>
                <a:off x="7380322" y="3486893"/>
                <a:ext cx="1763689" cy="792088"/>
              </a:xfrm>
              <a:prstGeom prst="snip2DiagRect">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fr-FR" b="1" dirty="0">
                    <a:latin typeface="Aharoni" pitchFamily="2" charset="-79"/>
                    <a:cs typeface="Aharoni" pitchFamily="2" charset="-79"/>
                  </a:rPr>
                  <a:t>USAGERS</a:t>
                </a:r>
              </a:p>
              <a:p>
                <a:pPr algn="ctr" eaLnBrk="1" hangingPunct="1">
                  <a:defRPr/>
                </a:pPr>
                <a:r>
                  <a:rPr lang="fr-FR" b="1" dirty="0">
                    <a:latin typeface="Aharoni" pitchFamily="2" charset="-79"/>
                    <a:cs typeface="Aharoni" pitchFamily="2" charset="-79"/>
                  </a:rPr>
                  <a:t>URBAINS</a:t>
                </a:r>
              </a:p>
            </p:txBody>
          </p:sp>
          <p:sp>
            <p:nvSpPr>
              <p:cNvPr id="26" name="Rogner un rectangle avec un coin diagonal 25"/>
              <p:cNvSpPr/>
              <p:nvPr/>
            </p:nvSpPr>
            <p:spPr>
              <a:xfrm>
                <a:off x="7380313" y="5792559"/>
                <a:ext cx="1763688" cy="792087"/>
              </a:xfrm>
              <a:prstGeom prst="snip2DiagRect">
                <a:avLst/>
              </a:prstGeom>
              <a:solidFill>
                <a:srgbClr val="0070C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fr-FR" sz="1600" b="1" dirty="0">
                    <a:latin typeface="Aharoni" pitchFamily="2" charset="-79"/>
                    <a:cs typeface="Aharoni" pitchFamily="2" charset="-79"/>
                  </a:rPr>
                  <a:t>BAILLEURS DE FONDS</a:t>
                </a:r>
              </a:p>
            </p:txBody>
          </p:sp>
          <p:sp>
            <p:nvSpPr>
              <p:cNvPr id="27" name="Rogner un rectangle avec un coin diagonal 26"/>
              <p:cNvSpPr/>
              <p:nvPr/>
            </p:nvSpPr>
            <p:spPr>
              <a:xfrm>
                <a:off x="4067944" y="2060848"/>
                <a:ext cx="1728192" cy="792088"/>
              </a:xfrm>
              <a:prstGeom prst="snip2DiagRect">
                <a:avLst/>
              </a:prstGeom>
              <a:solidFill>
                <a:schemeClr val="accent1">
                  <a:lumMod val="25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fr-FR" b="1" dirty="0">
                    <a:effectLst>
                      <a:outerShdw blurRad="38100" dist="38100" dir="2700000" algn="tl">
                        <a:srgbClr val="000000">
                          <a:alpha val="43137"/>
                        </a:srgbClr>
                      </a:outerShdw>
                    </a:effectLst>
                    <a:latin typeface="Aharoni" pitchFamily="2" charset="-79"/>
                    <a:cs typeface="Aharoni" pitchFamily="2" charset="-79"/>
                  </a:rPr>
                  <a:t>OPERAT. ECONO.</a:t>
                </a:r>
              </a:p>
            </p:txBody>
          </p:sp>
          <p:sp>
            <p:nvSpPr>
              <p:cNvPr id="28" name="Rogner un rectangle avec un coin diagonal 27"/>
              <p:cNvSpPr/>
              <p:nvPr/>
            </p:nvSpPr>
            <p:spPr>
              <a:xfrm>
                <a:off x="4067944" y="3410038"/>
                <a:ext cx="1728192" cy="792088"/>
              </a:xfrm>
              <a:prstGeom prst="snip2DiagRect">
                <a:avLst/>
              </a:prstGeom>
              <a:solidFill>
                <a:schemeClr val="accent1">
                  <a:lumMod val="25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fr-FR" sz="2600" b="1" dirty="0">
                    <a:effectLst>
                      <a:outerShdw blurRad="38100" dist="38100" dir="2700000" algn="tl">
                        <a:srgbClr val="000000">
                          <a:alpha val="43137"/>
                        </a:srgbClr>
                      </a:outerShdw>
                    </a:effectLst>
                    <a:latin typeface="Aharoni" pitchFamily="2" charset="-79"/>
                    <a:cs typeface="Aharoni" pitchFamily="2" charset="-79"/>
                  </a:rPr>
                  <a:t>SODECI</a:t>
                </a:r>
              </a:p>
            </p:txBody>
          </p:sp>
          <p:sp>
            <p:nvSpPr>
              <p:cNvPr id="29" name="Rogner un rectangle avec un coin diagonal 28"/>
              <p:cNvSpPr/>
              <p:nvPr/>
            </p:nvSpPr>
            <p:spPr>
              <a:xfrm>
                <a:off x="4067944" y="5100859"/>
                <a:ext cx="1728192" cy="792087"/>
              </a:xfrm>
              <a:prstGeom prst="snip2DiagRect">
                <a:avLst/>
              </a:prstGeom>
              <a:solidFill>
                <a:schemeClr val="accent1">
                  <a:lumMod val="25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fr-FR" sz="3600" b="1" dirty="0">
                    <a:effectLst>
                      <a:outerShdw blurRad="38100" dist="38100" dir="2700000" algn="tl">
                        <a:srgbClr val="000000">
                          <a:alpha val="43137"/>
                        </a:srgbClr>
                      </a:outerShdw>
                    </a:effectLst>
                    <a:latin typeface="Aharoni" pitchFamily="2" charset="-79"/>
                    <a:cs typeface="Aharoni" pitchFamily="2" charset="-79"/>
                  </a:rPr>
                  <a:t>ETAT</a:t>
                </a:r>
                <a:endParaRPr lang="fr-FR" b="1" dirty="0">
                  <a:effectLst>
                    <a:outerShdw blurRad="38100" dist="38100" dir="2700000" algn="tl">
                      <a:srgbClr val="000000">
                        <a:alpha val="43137"/>
                      </a:srgbClr>
                    </a:outerShdw>
                  </a:effectLst>
                  <a:latin typeface="Aharoni" pitchFamily="2" charset="-79"/>
                  <a:cs typeface="Aharoni" pitchFamily="2" charset="-79"/>
                </a:endParaRPr>
              </a:p>
            </p:txBody>
          </p:sp>
          <p:sp>
            <p:nvSpPr>
              <p:cNvPr id="30" name="Rogner un rectangle avec un coin diagonal 29"/>
              <p:cNvSpPr/>
              <p:nvPr/>
            </p:nvSpPr>
            <p:spPr>
              <a:xfrm>
                <a:off x="4067944" y="6065912"/>
                <a:ext cx="1728192" cy="792088"/>
              </a:xfrm>
              <a:prstGeom prst="snip2DiagRect">
                <a:avLst/>
              </a:prstGeom>
              <a:solidFill>
                <a:schemeClr val="accent1">
                  <a:lumMod val="25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fr-FR" b="1" dirty="0">
                    <a:effectLst>
                      <a:outerShdw blurRad="38100" dist="38100" dir="2700000" algn="tl">
                        <a:srgbClr val="000000">
                          <a:alpha val="43137"/>
                        </a:srgbClr>
                      </a:outerShdw>
                    </a:effectLst>
                    <a:latin typeface="Aharoni" pitchFamily="2" charset="-79"/>
                    <a:cs typeface="Aharoni" pitchFamily="2" charset="-79"/>
                  </a:rPr>
                  <a:t>COLLEC-TIVITES</a:t>
                </a:r>
              </a:p>
            </p:txBody>
          </p:sp>
          <p:cxnSp>
            <p:nvCxnSpPr>
              <p:cNvPr id="31" name="Connecteur droit avec flèche 30"/>
              <p:cNvCxnSpPr>
                <a:endCxn id="29" idx="0"/>
              </p:cNvCxnSpPr>
              <p:nvPr/>
            </p:nvCxnSpPr>
            <p:spPr>
              <a:xfrm rot="10800000">
                <a:off x="5796137" y="5496903"/>
                <a:ext cx="1576204" cy="449367"/>
              </a:xfrm>
              <a:prstGeom prst="straightConnector1">
                <a:avLst/>
              </a:prstGeom>
              <a:grpFill/>
              <a:ln w="44450">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2" name="Connecteur droit avec flèche 31"/>
              <p:cNvCxnSpPr>
                <a:endCxn id="41" idx="1"/>
              </p:cNvCxnSpPr>
              <p:nvPr/>
            </p:nvCxnSpPr>
            <p:spPr>
              <a:xfrm flipH="1" flipV="1">
                <a:off x="2267121" y="4257950"/>
                <a:ext cx="1800824" cy="1835346"/>
              </a:xfrm>
              <a:prstGeom prst="straightConnector1">
                <a:avLst/>
              </a:prstGeom>
              <a:grpFill/>
              <a:ln w="44450">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3" name="Connecteur droit avec flèche 32"/>
              <p:cNvCxnSpPr/>
              <p:nvPr/>
            </p:nvCxnSpPr>
            <p:spPr>
              <a:xfrm rot="10800000">
                <a:off x="2256182" y="4024882"/>
                <a:ext cx="5786773" cy="1709201"/>
              </a:xfrm>
              <a:prstGeom prst="straightConnector1">
                <a:avLst/>
              </a:prstGeom>
              <a:grpFill/>
              <a:ln w="44450">
                <a:solidFill>
                  <a:srgbClr val="C0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4" name="ZoneTexte 33"/>
              <p:cNvSpPr txBox="1"/>
              <p:nvPr/>
            </p:nvSpPr>
            <p:spPr>
              <a:xfrm>
                <a:off x="6020579" y="5920231"/>
                <a:ext cx="1352385" cy="459932"/>
              </a:xfrm>
              <a:prstGeom prst="rect">
                <a:avLst/>
              </a:prstGeom>
              <a:noFill/>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fr-FR" sz="1100" dirty="0">
                    <a:solidFill>
                      <a:schemeClr val="tx1"/>
                    </a:solidFill>
                  </a:rPr>
                  <a:t>Dons, Emprunts</a:t>
                </a:r>
              </a:p>
              <a:p>
                <a:pPr eaLnBrk="1" hangingPunct="1">
                  <a:defRPr/>
                </a:pPr>
                <a:r>
                  <a:rPr lang="fr-FR" sz="1100" dirty="0">
                    <a:solidFill>
                      <a:schemeClr val="tx1"/>
                    </a:solidFill>
                  </a:rPr>
                  <a:t>Subventions</a:t>
                </a:r>
              </a:p>
            </p:txBody>
          </p:sp>
          <p:sp>
            <p:nvSpPr>
              <p:cNvPr id="35" name="ZoneTexte 34"/>
              <p:cNvSpPr txBox="1"/>
              <p:nvPr/>
            </p:nvSpPr>
            <p:spPr>
              <a:xfrm>
                <a:off x="6094555" y="3590233"/>
                <a:ext cx="1041656" cy="547904"/>
              </a:xfrm>
              <a:prstGeom prst="rect">
                <a:avLst/>
              </a:prstGeom>
              <a:noFill/>
            </p:spPr>
            <p:style>
              <a:lnRef idx="0">
                <a:schemeClr val="accent2"/>
              </a:lnRef>
              <a:fillRef idx="3">
                <a:schemeClr val="accent2"/>
              </a:fillRef>
              <a:effectRef idx="3">
                <a:schemeClr val="accent2"/>
              </a:effectRef>
              <a:fontRef idx="minor">
                <a:schemeClr val="lt1"/>
              </a:fontRef>
            </p:style>
            <p:txBody>
              <a:bodyPr>
                <a:spAutoFit/>
              </a:bodyPr>
              <a:lstStyle/>
              <a:p>
                <a:pPr eaLnBrk="1" hangingPunct="1">
                  <a:lnSpc>
                    <a:spcPct val="114000"/>
                  </a:lnSpc>
                  <a:defRPr/>
                </a:pPr>
                <a:r>
                  <a:rPr lang="fr-FR" sz="1200" dirty="0">
                    <a:solidFill>
                      <a:schemeClr val="tx1"/>
                    </a:solidFill>
                  </a:rPr>
                  <a:t>Paiement du service</a:t>
                </a:r>
              </a:p>
            </p:txBody>
          </p:sp>
          <p:sp>
            <p:nvSpPr>
              <p:cNvPr id="37" name="ZoneTexte 36"/>
              <p:cNvSpPr txBox="1"/>
              <p:nvPr/>
            </p:nvSpPr>
            <p:spPr>
              <a:xfrm rot="20163424">
                <a:off x="2600661" y="2832232"/>
                <a:ext cx="950107" cy="338761"/>
              </a:xfrm>
              <a:prstGeom prst="rect">
                <a:avLst/>
              </a:prstGeom>
              <a:noFill/>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lnSpc>
                    <a:spcPct val="114000"/>
                  </a:lnSpc>
                  <a:defRPr/>
                </a:pPr>
                <a:r>
                  <a:rPr lang="fr-FR" sz="1400" dirty="0">
                    <a:solidFill>
                      <a:schemeClr val="tx1"/>
                    </a:solidFill>
                  </a:rPr>
                  <a:t>FSHR</a:t>
                </a:r>
              </a:p>
            </p:txBody>
          </p:sp>
          <p:sp>
            <p:nvSpPr>
              <p:cNvPr id="38" name="ZoneTexte 37"/>
              <p:cNvSpPr txBox="1"/>
              <p:nvPr/>
            </p:nvSpPr>
            <p:spPr>
              <a:xfrm rot="611891">
                <a:off x="4638277" y="4410977"/>
                <a:ext cx="2808313" cy="304544"/>
              </a:xfrm>
              <a:prstGeom prst="rect">
                <a:avLst/>
              </a:prstGeom>
              <a:noFill/>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lnSpc>
                    <a:spcPct val="114000"/>
                  </a:lnSpc>
                  <a:defRPr/>
                </a:pPr>
                <a:r>
                  <a:rPr lang="fr-FR" sz="1200" dirty="0">
                    <a:solidFill>
                      <a:schemeClr val="tx1"/>
                    </a:solidFill>
                  </a:rPr>
                  <a:t>Taxes ou Subventions</a:t>
                </a:r>
              </a:p>
            </p:txBody>
          </p:sp>
          <p:sp>
            <p:nvSpPr>
              <p:cNvPr id="39" name="ZoneTexte 38"/>
              <p:cNvSpPr txBox="1"/>
              <p:nvPr/>
            </p:nvSpPr>
            <p:spPr>
              <a:xfrm>
                <a:off x="2492311" y="3563749"/>
                <a:ext cx="1484066" cy="321653"/>
              </a:xfrm>
              <a:prstGeom prst="rect">
                <a:avLst/>
              </a:prstGeom>
              <a:noFill/>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lnSpc>
                    <a:spcPct val="114000"/>
                  </a:lnSpc>
                  <a:defRPr/>
                </a:pPr>
                <a:r>
                  <a:rPr lang="fr-FR" sz="1300" dirty="0">
                    <a:solidFill>
                      <a:schemeClr val="tx1"/>
                    </a:solidFill>
                  </a:rPr>
                  <a:t>FNE, FDE</a:t>
                </a:r>
              </a:p>
            </p:txBody>
          </p:sp>
          <p:sp>
            <p:nvSpPr>
              <p:cNvPr id="40" name="ZoneTexte 39"/>
              <p:cNvSpPr txBox="1"/>
              <p:nvPr/>
            </p:nvSpPr>
            <p:spPr>
              <a:xfrm rot="1015134">
                <a:off x="3761067" y="4831769"/>
                <a:ext cx="4238088" cy="323227"/>
              </a:xfrm>
              <a:prstGeom prst="rect">
                <a:avLst/>
              </a:prstGeom>
              <a:noFill/>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lnSpc>
                    <a:spcPct val="114000"/>
                  </a:lnSpc>
                  <a:defRPr/>
                </a:pPr>
                <a:r>
                  <a:rPr lang="fr-FR" sz="1200" dirty="0">
                    <a:solidFill>
                      <a:schemeClr val="tx1"/>
                    </a:solidFill>
                  </a:rPr>
                  <a:t>Financement / Remboursement</a:t>
                </a:r>
              </a:p>
            </p:txBody>
          </p:sp>
          <p:sp>
            <p:nvSpPr>
              <p:cNvPr id="41" name="ZoneTexte 40"/>
              <p:cNvSpPr txBox="1"/>
              <p:nvPr/>
            </p:nvSpPr>
            <p:spPr>
              <a:xfrm rot="1973437">
                <a:off x="2095064" y="4663348"/>
                <a:ext cx="2146816" cy="346258"/>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lnSpc>
                    <a:spcPct val="114000"/>
                  </a:lnSpc>
                  <a:defRPr/>
                </a:pPr>
                <a:r>
                  <a:rPr lang="fr-FR" sz="1400" dirty="0">
                    <a:solidFill>
                      <a:schemeClr val="tx1"/>
                    </a:solidFill>
                  </a:rPr>
                  <a:t>Financement</a:t>
                </a:r>
              </a:p>
            </p:txBody>
          </p:sp>
        </p:grpSp>
        <p:sp>
          <p:nvSpPr>
            <p:cNvPr id="60" name="ZoneTexte 59"/>
            <p:cNvSpPr txBox="1"/>
            <p:nvPr/>
          </p:nvSpPr>
          <p:spPr bwMode="auto">
            <a:xfrm>
              <a:off x="6163179" y="1596208"/>
              <a:ext cx="952965" cy="513304"/>
            </a:xfrm>
            <a:prstGeom prst="rect">
              <a:avLst/>
            </a:prstGeom>
            <a:noFill/>
          </p:spPr>
          <p:style>
            <a:lnRef idx="0">
              <a:schemeClr val="accent2"/>
            </a:lnRef>
            <a:fillRef idx="3">
              <a:schemeClr val="accent2"/>
            </a:fillRef>
            <a:effectRef idx="3">
              <a:schemeClr val="accent2"/>
            </a:effectRef>
            <a:fontRef idx="minor">
              <a:schemeClr val="lt1"/>
            </a:fontRef>
          </p:style>
          <p:txBody>
            <a:bodyPr>
              <a:spAutoFit/>
            </a:bodyPr>
            <a:lstStyle/>
            <a:p>
              <a:pPr eaLnBrk="1" hangingPunct="1">
                <a:lnSpc>
                  <a:spcPct val="114000"/>
                </a:lnSpc>
                <a:defRPr/>
              </a:pPr>
              <a:r>
                <a:rPr lang="fr-FR" sz="1200" dirty="0">
                  <a:solidFill>
                    <a:schemeClr val="tx1"/>
                  </a:solidFill>
                </a:rPr>
                <a:t>Paiement du service</a:t>
              </a:r>
            </a:p>
          </p:txBody>
        </p:sp>
      </p:grpSp>
      <p:grpSp>
        <p:nvGrpSpPr>
          <p:cNvPr id="4" name="Groupe 44"/>
          <p:cNvGrpSpPr>
            <a:grpSpLocks/>
          </p:cNvGrpSpPr>
          <p:nvPr/>
        </p:nvGrpSpPr>
        <p:grpSpPr bwMode="auto">
          <a:xfrm>
            <a:off x="755268" y="3594684"/>
            <a:ext cx="1891903" cy="1811338"/>
            <a:chOff x="289266" y="4365104"/>
            <a:chExt cx="2183629" cy="1811984"/>
          </a:xfrm>
        </p:grpSpPr>
        <p:pic>
          <p:nvPicPr>
            <p:cNvPr id="2357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4365104"/>
              <a:ext cx="1362075" cy="170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11" name="ZoneTexte 46"/>
            <p:cNvSpPr txBox="1">
              <a:spLocks noChangeArrowheads="1"/>
            </p:cNvSpPr>
            <p:nvPr/>
          </p:nvSpPr>
          <p:spPr bwMode="auto">
            <a:xfrm>
              <a:off x="289266" y="5870591"/>
              <a:ext cx="2183629" cy="306497"/>
            </a:xfrm>
            <a:prstGeom prst="rect">
              <a:avLst/>
            </a:prstGeom>
            <a:noFill/>
            <a:ln w="9525">
              <a:noFill/>
              <a:miter lim="800000"/>
              <a:headEnd/>
              <a:tailEnd/>
            </a:ln>
          </p:spPr>
          <p:txBody>
            <a:bodyPr>
              <a:spAutoFit/>
            </a:bodyPr>
            <a:lstStyle/>
            <a:p>
              <a:pPr algn="ctr" eaLnBrk="1" hangingPunct="1">
                <a:defRPr/>
              </a:pPr>
              <a:r>
                <a:rPr lang="fr-FR" sz="1400" b="1" dirty="0">
                  <a:solidFill>
                    <a:schemeClr val="tx2"/>
                  </a:solidFill>
                  <a:effectLst>
                    <a:outerShdw blurRad="38100" dist="38100" dir="2700000" algn="tl">
                      <a:srgbClr val="000000">
                        <a:alpha val="43137"/>
                      </a:srgbClr>
                    </a:outerShdw>
                  </a:effectLst>
                  <a:latin typeface="Aharoni" pitchFamily="2" charset="-79"/>
                  <a:cs typeface="Aharoni" pitchFamily="2" charset="-79"/>
                </a:rPr>
                <a:t>INVESTISSEMENTS</a:t>
              </a:r>
              <a:endParaRPr lang="fr-FR" b="1" dirty="0">
                <a:solidFill>
                  <a:schemeClr val="tx2"/>
                </a:solidFill>
                <a:effectLst>
                  <a:outerShdw blurRad="38100" dist="38100" dir="2700000" algn="tl">
                    <a:srgbClr val="000000">
                      <a:alpha val="43137"/>
                    </a:srgbClr>
                  </a:outerShdw>
                </a:effectLst>
                <a:latin typeface="Aharoni" pitchFamily="2" charset="-79"/>
                <a:cs typeface="Aharoni" pitchFamily="2" charset="-79"/>
              </a:endParaRPr>
            </a:p>
          </p:txBody>
        </p:sp>
      </p:grpSp>
      <p:grpSp>
        <p:nvGrpSpPr>
          <p:cNvPr id="5" name="Groupe 46"/>
          <p:cNvGrpSpPr>
            <a:grpSpLocks/>
          </p:cNvGrpSpPr>
          <p:nvPr/>
        </p:nvGrpSpPr>
        <p:grpSpPr bwMode="auto">
          <a:xfrm>
            <a:off x="2009973" y="4821238"/>
            <a:ext cx="1985963" cy="720725"/>
            <a:chOff x="2372237" y="4821020"/>
            <a:chExt cx="1985449" cy="720725"/>
          </a:xfrm>
        </p:grpSpPr>
        <p:cxnSp>
          <p:nvCxnSpPr>
            <p:cNvPr id="62" name="Connecteur droit avec flèche 61"/>
            <p:cNvCxnSpPr/>
            <p:nvPr/>
          </p:nvCxnSpPr>
          <p:spPr bwMode="auto">
            <a:xfrm rot="10800000">
              <a:off x="2372237" y="4821020"/>
              <a:ext cx="1874353" cy="720725"/>
            </a:xfrm>
            <a:prstGeom prst="straightConnector1">
              <a:avLst/>
            </a:prstGeom>
            <a:solidFill>
              <a:srgbClr val="0033CC"/>
            </a:solidFill>
            <a:ln w="44450">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64" name="ZoneTexte 63"/>
            <p:cNvSpPr txBox="1"/>
            <p:nvPr/>
          </p:nvSpPr>
          <p:spPr bwMode="auto">
            <a:xfrm rot="1209308">
              <a:off x="2472891" y="4934738"/>
              <a:ext cx="1884795" cy="285312"/>
            </a:xfrm>
            <a:prstGeom prst="rect">
              <a:avLst/>
            </a:prstGeom>
            <a:noFill/>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lnSpc>
                  <a:spcPct val="114000"/>
                </a:lnSpc>
                <a:defRPr/>
              </a:pPr>
              <a:r>
                <a:rPr lang="fr-FR" sz="1200" dirty="0">
                  <a:solidFill>
                    <a:schemeClr val="tx1"/>
                  </a:solidFill>
                </a:rPr>
                <a:t>Financement</a:t>
              </a:r>
            </a:p>
          </p:txBody>
        </p:sp>
      </p:grpSp>
      <p:sp>
        <p:nvSpPr>
          <p:cNvPr id="23565" name="Espace réservé de la date 6"/>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981F4FA-311A-464C-A572-B404D21804D6}" type="datetime4">
              <a:rPr lang="fr-FR" altLang="fr-FR" sz="1400" smtClean="0"/>
              <a:pPr>
                <a:spcBef>
                  <a:spcPct val="0"/>
                </a:spcBef>
                <a:buFontTx/>
                <a:buNone/>
              </a:pPr>
              <a:t>10 juin 2018</a:t>
            </a:fld>
            <a:endParaRPr lang="fr-FR" altLang="fr-FR" sz="1400" smtClean="0"/>
          </a:p>
        </p:txBody>
      </p:sp>
      <p:sp>
        <p:nvSpPr>
          <p:cNvPr id="43" name="Titre 1"/>
          <p:cNvSpPr txBox="1">
            <a:spLocks/>
          </p:cNvSpPr>
          <p:nvPr/>
        </p:nvSpPr>
        <p:spPr bwMode="auto">
          <a:xfrm>
            <a:off x="308499" y="-27384"/>
            <a:ext cx="822960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fr-FR" sz="2800" b="1" kern="0" dirty="0" smtClean="0">
                <a:solidFill>
                  <a:schemeClr val="bg1"/>
                </a:solidFill>
                <a:latin typeface="Agency FB" panose="020B0503020202020204" pitchFamily="34" charset="0"/>
              </a:rPr>
              <a:t>1.2. POLITIQUE FINANCIERE</a:t>
            </a:r>
            <a:endParaRPr lang="fr-FR" sz="2800" b="1" kern="0" dirty="0">
              <a:solidFill>
                <a:schemeClr val="bg1"/>
              </a:solidFill>
              <a:latin typeface="Agency FB" panose="020B0503020202020204" pitchFamily="34" charset="0"/>
            </a:endParaRPr>
          </a:p>
        </p:txBody>
      </p:sp>
      <p:pic>
        <p:nvPicPr>
          <p:cNvPr id="42" name="Image 1" descr="Logo ONEP.jpg"/>
          <p:cNvPicPr>
            <a:picLocks noChangeAspect="1" noChangeArrowheads="1"/>
          </p:cNvPicPr>
          <p:nvPr/>
        </p:nvPicPr>
        <p:blipFill>
          <a:blip r:embed="rId4"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xmlns="" val="205901871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18"/>
          <p:cNvCxnSpPr/>
          <p:nvPr/>
        </p:nvCxnSpPr>
        <p:spPr>
          <a:xfrm>
            <a:off x="-36513" y="620713"/>
            <a:ext cx="9215438" cy="0"/>
          </a:xfrm>
          <a:prstGeom prst="line">
            <a:avLst/>
          </a:prstGeom>
          <a:ln w="44450">
            <a:noFill/>
          </a:ln>
        </p:spPr>
        <p:style>
          <a:lnRef idx="1">
            <a:schemeClr val="accent1"/>
          </a:lnRef>
          <a:fillRef idx="0">
            <a:schemeClr val="accent1"/>
          </a:fillRef>
          <a:effectRef idx="0">
            <a:schemeClr val="accent1"/>
          </a:effectRef>
          <a:fontRef idx="minor">
            <a:schemeClr val="tx1"/>
          </a:fontRef>
        </p:style>
      </p:cxnSp>
      <p:sp>
        <p:nvSpPr>
          <p:cNvPr id="20483" name="ZoneTexte 19"/>
          <p:cNvSpPr txBox="1">
            <a:spLocks noChangeArrowheads="1"/>
          </p:cNvSpPr>
          <p:nvPr/>
        </p:nvSpPr>
        <p:spPr bwMode="auto">
          <a:xfrm>
            <a:off x="34925" y="-26988"/>
            <a:ext cx="82089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a:solidFill>
                  <a:schemeClr val="bg1"/>
                </a:solidFill>
                <a:latin typeface="Agency FB" panose="020B0503020202020204" pitchFamily="34" charset="0"/>
                <a:ea typeface="+mj-ea"/>
                <a:cs typeface="+mj-cs"/>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fr-FR" dirty="0" smtClean="0"/>
              <a:t>1.3. SITUATION ACTUELLE DE L’ACCES A L’EAU POTABLE</a:t>
            </a:r>
            <a:endParaRPr lang="fr-FR" dirty="0"/>
          </a:p>
        </p:txBody>
      </p:sp>
      <p:sp>
        <p:nvSpPr>
          <p:cNvPr id="20484" name="ZoneTexte 2"/>
          <p:cNvSpPr txBox="1">
            <a:spLocks noChangeArrowheads="1"/>
          </p:cNvSpPr>
          <p:nvPr/>
        </p:nvSpPr>
        <p:spPr bwMode="auto">
          <a:xfrm>
            <a:off x="292402" y="496232"/>
            <a:ext cx="8153400" cy="2754600"/>
          </a:xfrm>
          <a:prstGeom prst="rect">
            <a:avLst/>
          </a:prstGeom>
          <a:noFill/>
          <a:ln w="9525">
            <a:noFill/>
            <a:miter lim="800000"/>
            <a:headEnd/>
            <a:tailEnd/>
          </a:ln>
        </p:spPr>
        <p:txBody>
          <a:bodyPr wrap="square">
            <a:spAutoFit/>
          </a:bodyPr>
          <a:lstStyle/>
          <a:p>
            <a:pPr marL="457200" indent="-457200">
              <a:buAutoNum type="arabicPeriod"/>
            </a:pPr>
            <a:r>
              <a:rPr lang="fr-FR" sz="2400" b="1" dirty="0" smtClean="0">
                <a:solidFill>
                  <a:srgbClr val="FF0000"/>
                </a:solidFill>
              </a:rPr>
              <a:t>En milieu rural : </a:t>
            </a:r>
          </a:p>
          <a:p>
            <a:pPr marL="742950" lvl="1" indent="-285750">
              <a:buFont typeface="Wingdings" panose="05000000000000000000" pitchFamily="2" charset="2"/>
              <a:buChar char="ü"/>
            </a:pPr>
            <a:r>
              <a:rPr lang="fr-FR" sz="2400" dirty="0"/>
              <a:t>Nombre de PMH</a:t>
            </a:r>
            <a:r>
              <a:rPr lang="fr-FR" sz="2400" b="1" dirty="0"/>
              <a:t>: </a:t>
            </a:r>
            <a:r>
              <a:rPr lang="fr-FR" sz="2400" b="1" dirty="0" smtClean="0"/>
              <a:t>22 000</a:t>
            </a:r>
            <a:endParaRPr lang="fr-FR" sz="2400" b="1" dirty="0"/>
          </a:p>
          <a:p>
            <a:pPr marL="742950" lvl="1" indent="-285750">
              <a:buFont typeface="Wingdings" panose="05000000000000000000" pitchFamily="2" charset="2"/>
              <a:buChar char="ü"/>
            </a:pPr>
            <a:r>
              <a:rPr lang="fr-FR" sz="2400" dirty="0" smtClean="0"/>
              <a:t>PMH </a:t>
            </a:r>
            <a:r>
              <a:rPr lang="fr-FR" sz="2400" dirty="0"/>
              <a:t>en exploitation </a:t>
            </a:r>
            <a:r>
              <a:rPr lang="fr-FR" sz="2400" b="1" dirty="0"/>
              <a:t>18 </a:t>
            </a:r>
            <a:r>
              <a:rPr lang="fr-FR" sz="2400" b="1" dirty="0" smtClean="0"/>
              <a:t>000 </a:t>
            </a:r>
          </a:p>
          <a:p>
            <a:pPr marL="742950" lvl="1" indent="-285750">
              <a:buFont typeface="Wingdings" panose="05000000000000000000" pitchFamily="2" charset="2"/>
              <a:buChar char="ü"/>
            </a:pPr>
            <a:r>
              <a:rPr lang="fr-FR" sz="2400" dirty="0" smtClean="0"/>
              <a:t>Nombre de HVA: </a:t>
            </a:r>
            <a:r>
              <a:rPr lang="fr-FR" sz="2400" b="1" dirty="0" smtClean="0"/>
              <a:t>350</a:t>
            </a:r>
          </a:p>
          <a:p>
            <a:pPr marL="742950" lvl="1" indent="-285750">
              <a:buFont typeface="Wingdings" panose="05000000000000000000" pitchFamily="2" charset="2"/>
              <a:buChar char="ü"/>
            </a:pPr>
            <a:r>
              <a:rPr lang="fr-FR" sz="2400" dirty="0" smtClean="0"/>
              <a:t>Taux </a:t>
            </a:r>
            <a:r>
              <a:rPr lang="fr-FR" sz="2400" dirty="0"/>
              <a:t>de panne des PMH</a:t>
            </a:r>
            <a:r>
              <a:rPr lang="fr-FR" sz="2400" b="1" dirty="0"/>
              <a:t>: </a:t>
            </a:r>
            <a:r>
              <a:rPr lang="fr-FR" sz="2400" b="1" dirty="0" smtClean="0"/>
              <a:t>40%</a:t>
            </a:r>
            <a:endParaRPr lang="fr-FR" sz="2400" b="1" dirty="0"/>
          </a:p>
          <a:p>
            <a:pPr marL="742950" lvl="1" indent="-285750">
              <a:buFont typeface="Wingdings" panose="05000000000000000000" pitchFamily="2" charset="2"/>
              <a:buChar char="ü"/>
            </a:pPr>
            <a:r>
              <a:rPr lang="fr-FR" sz="2400" dirty="0"/>
              <a:t>Taux de </a:t>
            </a:r>
            <a:r>
              <a:rPr lang="fr-FR" sz="2400" dirty="0" smtClean="0"/>
              <a:t>couverture: </a:t>
            </a:r>
            <a:r>
              <a:rPr lang="fr-FR" sz="2400" b="1" dirty="0" smtClean="0"/>
              <a:t>71%</a:t>
            </a:r>
            <a:endParaRPr lang="fr-FR" sz="2400" b="1" dirty="0"/>
          </a:p>
          <a:p>
            <a:pPr>
              <a:spcBef>
                <a:spcPts val="600"/>
              </a:spcBef>
            </a:pPr>
            <a:r>
              <a:rPr lang="fr-FR" sz="2400" dirty="0" smtClean="0"/>
              <a:t>40% des populations n’ont pas accès à l’eau potable</a:t>
            </a:r>
          </a:p>
        </p:txBody>
      </p:sp>
      <p:sp>
        <p:nvSpPr>
          <p:cNvPr id="9" name="ZoneTexte 2"/>
          <p:cNvSpPr txBox="1">
            <a:spLocks noChangeArrowheads="1"/>
          </p:cNvSpPr>
          <p:nvPr/>
        </p:nvSpPr>
        <p:spPr bwMode="auto">
          <a:xfrm>
            <a:off x="292402" y="3573016"/>
            <a:ext cx="8312046" cy="2677656"/>
          </a:xfrm>
          <a:prstGeom prst="rect">
            <a:avLst/>
          </a:prstGeom>
          <a:noFill/>
          <a:ln w="9525">
            <a:noFill/>
            <a:miter lim="800000"/>
            <a:headEnd/>
            <a:tailEnd/>
          </a:ln>
        </p:spPr>
        <p:txBody>
          <a:bodyPr wrap="square">
            <a:spAutoFit/>
          </a:bodyPr>
          <a:lstStyle/>
          <a:p>
            <a:r>
              <a:rPr lang="fr-FR" sz="2400" b="1" dirty="0" smtClean="0">
                <a:solidFill>
                  <a:srgbClr val="FF0000"/>
                </a:solidFill>
              </a:rPr>
              <a:t>2. En milieu urbain : </a:t>
            </a:r>
          </a:p>
          <a:p>
            <a:pPr marL="742950" lvl="1" indent="-285750">
              <a:buFont typeface="Wingdings" panose="05000000000000000000" pitchFamily="2" charset="2"/>
              <a:buChar char="ü"/>
            </a:pPr>
            <a:r>
              <a:rPr lang="fr-FR" sz="2400" dirty="0" smtClean="0"/>
              <a:t>Unités </a:t>
            </a:r>
            <a:r>
              <a:rPr lang="fr-FR" sz="2400" dirty="0"/>
              <a:t>de production: </a:t>
            </a:r>
            <a:r>
              <a:rPr lang="fr-FR" sz="2400" b="1" dirty="0" smtClean="0"/>
              <a:t>527</a:t>
            </a:r>
            <a:r>
              <a:rPr lang="fr-FR" sz="2400" dirty="0" smtClean="0"/>
              <a:t> (</a:t>
            </a:r>
            <a:r>
              <a:rPr lang="fr-FR" sz="2000" dirty="0" smtClean="0"/>
              <a:t>81 utilisent des eaux de surface)</a:t>
            </a:r>
            <a:endParaRPr lang="fr-FR" sz="2000" dirty="0"/>
          </a:p>
          <a:p>
            <a:pPr marL="742950" lvl="1" indent="-285750">
              <a:buFont typeface="Wingdings" panose="05000000000000000000" pitchFamily="2" charset="2"/>
              <a:buChar char="ü"/>
            </a:pPr>
            <a:r>
              <a:rPr lang="fr-FR" sz="2400" dirty="0"/>
              <a:t>Localités desservies: </a:t>
            </a:r>
            <a:r>
              <a:rPr lang="fr-FR" sz="2400" b="1" dirty="0"/>
              <a:t>1056</a:t>
            </a:r>
          </a:p>
          <a:p>
            <a:pPr marL="742950" lvl="1" indent="-285750">
              <a:buFont typeface="Wingdings" panose="05000000000000000000" pitchFamily="2" charset="2"/>
              <a:buChar char="ü"/>
            </a:pPr>
            <a:r>
              <a:rPr lang="fr-FR" sz="2400" dirty="0"/>
              <a:t>Volume d’eau produit </a:t>
            </a:r>
            <a:r>
              <a:rPr lang="fr-FR" sz="2400" dirty="0" smtClean="0"/>
              <a:t>: </a:t>
            </a:r>
            <a:r>
              <a:rPr lang="fr-FR" sz="2400" b="1" dirty="0" smtClean="0"/>
              <a:t>255 </a:t>
            </a:r>
            <a:r>
              <a:rPr lang="fr-FR" sz="2400" b="1" dirty="0"/>
              <a:t>millions de m</a:t>
            </a:r>
            <a:r>
              <a:rPr lang="fr-FR" sz="2400" b="1" baseline="30000" dirty="0"/>
              <a:t>3</a:t>
            </a:r>
            <a:r>
              <a:rPr lang="fr-FR" sz="2400" b="1" dirty="0"/>
              <a:t> </a:t>
            </a:r>
            <a:r>
              <a:rPr lang="fr-FR" sz="2000" dirty="0" smtClean="0"/>
              <a:t>(68% eaux souterraines) </a:t>
            </a:r>
            <a:endParaRPr lang="fr-FR" sz="2000" dirty="0"/>
          </a:p>
          <a:p>
            <a:pPr marL="742950" lvl="1" indent="-285750">
              <a:buFont typeface="Wingdings" panose="05000000000000000000" pitchFamily="2" charset="2"/>
              <a:buChar char="ü"/>
            </a:pPr>
            <a:r>
              <a:rPr lang="fr-FR" sz="2400" dirty="0"/>
              <a:t>Nombre d’abonnés: </a:t>
            </a:r>
            <a:r>
              <a:rPr lang="fr-FR" sz="2400" b="1" dirty="0" smtClean="0"/>
              <a:t>1 028 930 </a:t>
            </a:r>
            <a:r>
              <a:rPr lang="fr-FR" sz="2400" dirty="0" smtClean="0"/>
              <a:t>abonnés</a:t>
            </a:r>
            <a:endParaRPr lang="fr-FR" sz="2400" dirty="0"/>
          </a:p>
          <a:p>
            <a:pPr marL="742950" lvl="1" indent="-285750">
              <a:buFont typeface="Wingdings" panose="05000000000000000000" pitchFamily="2" charset="2"/>
              <a:buChar char="ü"/>
            </a:pPr>
            <a:r>
              <a:rPr lang="fr-FR" sz="2400" dirty="0"/>
              <a:t>Taux de </a:t>
            </a:r>
            <a:r>
              <a:rPr lang="fr-FR" sz="2400" dirty="0" smtClean="0"/>
              <a:t>couverture: </a:t>
            </a:r>
            <a:r>
              <a:rPr lang="fr-FR" sz="2400" b="1" dirty="0" smtClean="0"/>
              <a:t>75%</a:t>
            </a:r>
            <a:endParaRPr lang="fr-FR" sz="2400" b="1" dirty="0"/>
          </a:p>
        </p:txBody>
      </p:sp>
    </p:spTree>
    <p:extLst>
      <p:ext uri="{BB962C8B-B14F-4D97-AF65-F5344CB8AC3E}">
        <p14:creationId xmlns:p14="http://schemas.microsoft.com/office/powerpoint/2010/main" xmlns="" val="1721535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159452" y="835280"/>
            <a:ext cx="5743761" cy="2857520"/>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50000" t="50000" r="50000" b="50000"/>
            </a:path>
            <a:tileRect/>
          </a:gradFill>
          <a:ln w="9525">
            <a:miter lim="800000"/>
            <a:headEnd/>
            <a:tailEnd/>
          </a:ln>
          <a:scene3d>
            <a:camera prst="legacyPerspectiveFront">
              <a:rot lat="20099960" lon="20099960" rev="0"/>
            </a:camera>
            <a:lightRig rig="legacyFlat2" dir="t"/>
          </a:scene3d>
          <a:sp3d extrusionH="430200" prstMaterial="legacyMatte">
            <a:bevelT w="13500" h="13500" prst="angle"/>
            <a:bevelB w="13500" h="13500" prst="angle"/>
            <a:extrusionClr>
              <a:srgbClr val="0066FF"/>
            </a:extrusionClr>
          </a:sp3d>
        </p:spPr>
        <p:txBody>
          <a:bodyPr wrap="none" anchor="ctr">
            <a:flatTx/>
          </a:bodyPr>
          <a:lstStyle/>
          <a:p>
            <a:pPr algn="ctr" eaLnBrk="1" hangingPunct="1">
              <a:defRPr/>
            </a:pPr>
            <a:endParaRPr lang="fr-FR" sz="4400" b="1" dirty="0">
              <a:solidFill>
                <a:srgbClr val="FF3300"/>
              </a:solidFill>
              <a:latin typeface="Andalus" panose="02020603050405020304" pitchFamily="18" charset="-78"/>
              <a:cs typeface="Andalus" panose="02020603050405020304" pitchFamily="18" charset="-78"/>
            </a:endParaRPr>
          </a:p>
        </p:txBody>
      </p:sp>
      <p:pic>
        <p:nvPicPr>
          <p:cNvPr id="4101" name="Diagramme 1"/>
          <p:cNvPicPr>
            <a:picLocks noChangeArrowheads="1"/>
          </p:cNvPicPr>
          <p:nvPr/>
        </p:nvPicPr>
        <p:blipFill>
          <a:blip r:embed="rId3">
            <a:extLst>
              <a:ext uri="{28A0092B-C50C-407E-A947-70E740481C1C}">
                <a14:useLocalDpi xmlns:a14="http://schemas.microsoft.com/office/drawing/2010/main" xmlns="" val="0"/>
              </a:ext>
            </a:extLst>
          </a:blip>
          <a:srcRect l="-16258" r="-46248"/>
          <a:stretch>
            <a:fillRect/>
          </a:stretch>
        </p:blipFill>
        <p:spPr bwMode="auto">
          <a:xfrm>
            <a:off x="-571500" y="3381375"/>
            <a:ext cx="5214938"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Ellipse 11"/>
          <p:cNvSpPr/>
          <p:nvPr/>
        </p:nvSpPr>
        <p:spPr>
          <a:xfrm>
            <a:off x="2286000" y="285750"/>
            <a:ext cx="1214438" cy="11430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fr-FR" sz="6000" dirty="0">
                <a:effectLst>
                  <a:outerShdw blurRad="38100" dist="38100" dir="2700000" algn="tl">
                    <a:srgbClr val="000000">
                      <a:alpha val="43137"/>
                    </a:srgbClr>
                  </a:outerShdw>
                </a:effectLst>
                <a:latin typeface="Rockwell Extra Bold" pitchFamily="18" charset="0"/>
              </a:rPr>
              <a:t>2</a:t>
            </a:r>
          </a:p>
        </p:txBody>
      </p:sp>
      <p:sp>
        <p:nvSpPr>
          <p:cNvPr id="13" name="ZoneTexte 12"/>
          <p:cNvSpPr txBox="1">
            <a:spLocks noChangeArrowheads="1"/>
          </p:cNvSpPr>
          <p:nvPr/>
        </p:nvSpPr>
        <p:spPr bwMode="auto">
          <a:xfrm>
            <a:off x="3186635" y="4005064"/>
            <a:ext cx="5784422"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73050" indent="-273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AutoNum type="arabicPeriod"/>
            </a:pPr>
            <a:r>
              <a:rPr lang="fr-FR" altLang="fr-FR" sz="2000" b="1" dirty="0" smtClean="0">
                <a:solidFill>
                  <a:srgbClr val="0000CC"/>
                </a:solidFill>
                <a:latin typeface="Andalus" pitchFamily="18" charset="-78"/>
                <a:cs typeface="Andalus" pitchFamily="18" charset="-78"/>
              </a:rPr>
              <a:t>Les ressources en eau.</a:t>
            </a:r>
          </a:p>
          <a:p>
            <a:pPr eaLnBrk="1" hangingPunct="1">
              <a:lnSpc>
                <a:spcPct val="150000"/>
              </a:lnSpc>
              <a:spcBef>
                <a:spcPct val="0"/>
              </a:spcBef>
              <a:buFontTx/>
              <a:buAutoNum type="arabicPeriod"/>
            </a:pPr>
            <a:r>
              <a:rPr lang="fr-FR" sz="2000" b="1" dirty="0" smtClean="0">
                <a:solidFill>
                  <a:srgbClr val="0000CC"/>
                </a:solidFill>
                <a:latin typeface="Andalus" pitchFamily="18" charset="-78"/>
                <a:cs typeface="Andalus" pitchFamily="18" charset="-78"/>
              </a:rPr>
              <a:t>Principaux facteurs du climat et leur impact. </a:t>
            </a:r>
          </a:p>
          <a:p>
            <a:pPr eaLnBrk="1" hangingPunct="1">
              <a:spcBef>
                <a:spcPct val="0"/>
              </a:spcBef>
              <a:buFontTx/>
              <a:buAutoNum type="arabicPeriod"/>
            </a:pPr>
            <a:r>
              <a:rPr lang="fr-FR" sz="2000" b="1" dirty="0" smtClean="0">
                <a:solidFill>
                  <a:srgbClr val="0000CC"/>
                </a:solidFill>
                <a:latin typeface="Andalus" pitchFamily="18" charset="-78"/>
                <a:cs typeface="Andalus" pitchFamily="18" charset="-78"/>
              </a:rPr>
              <a:t>Menaces et conséquences sur les ressources en eau</a:t>
            </a:r>
          </a:p>
          <a:p>
            <a:pPr eaLnBrk="1" hangingPunct="1">
              <a:lnSpc>
                <a:spcPct val="150000"/>
              </a:lnSpc>
              <a:spcBef>
                <a:spcPct val="0"/>
              </a:spcBef>
              <a:buFontTx/>
              <a:buAutoNum type="arabicPeriod"/>
            </a:pPr>
            <a:r>
              <a:rPr lang="fr-FR" sz="2000" b="1" dirty="0" smtClean="0">
                <a:solidFill>
                  <a:srgbClr val="0000CC"/>
                </a:solidFill>
                <a:latin typeface="Andalus" pitchFamily="18" charset="-78"/>
                <a:cs typeface="Andalus" pitchFamily="18" charset="-78"/>
              </a:rPr>
              <a:t>Impact sur l’AEP</a:t>
            </a:r>
            <a:endParaRPr lang="fr-FR" sz="2000" b="1" dirty="0">
              <a:solidFill>
                <a:srgbClr val="0000CC"/>
              </a:solidFill>
              <a:latin typeface="Andalus" pitchFamily="18" charset="-78"/>
              <a:cs typeface="Andalus" pitchFamily="18" charset="-78"/>
            </a:endParaRPr>
          </a:p>
        </p:txBody>
      </p:sp>
      <p:sp>
        <p:nvSpPr>
          <p:cNvPr id="2" name="Rectangle 1"/>
          <p:cNvSpPr>
            <a:spLocks noChangeArrowheads="1"/>
          </p:cNvSpPr>
          <p:nvPr/>
        </p:nvSpPr>
        <p:spPr bwMode="auto">
          <a:xfrm>
            <a:off x="2872507" y="1371462"/>
            <a:ext cx="5423197"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3600" b="1" dirty="0" smtClean="0">
                <a:solidFill>
                  <a:srgbClr val="FF3300"/>
                </a:solidFill>
                <a:latin typeface="Andalus" pitchFamily="18" charset="-78"/>
                <a:cs typeface="Andalus" pitchFamily="18" charset="-78"/>
              </a:rPr>
              <a:t>DEFIS DU SECTEUR FACE AUX CHANGEMENTS CLIMATIQUES</a:t>
            </a:r>
            <a:endParaRPr lang="fr-FR" altLang="fr-FR" sz="3600" b="1" dirty="0">
              <a:solidFill>
                <a:srgbClr val="FF3300"/>
              </a:solidFill>
              <a:latin typeface="Andalus" pitchFamily="18" charset="-78"/>
              <a:cs typeface="Andalus" pitchFamily="18" charset="-78"/>
            </a:endParaRPr>
          </a:p>
        </p:txBody>
      </p:sp>
      <p:sp>
        <p:nvSpPr>
          <p:cNvPr id="4113" name="Espace réservé du numéro de diapositive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273C71F-B1D2-4D53-8E07-3A74C876C42C}" type="slidenum">
              <a:rPr lang="fr-FR" altLang="fr-FR" sz="1400"/>
              <a:pPr>
                <a:spcBef>
                  <a:spcPct val="0"/>
                </a:spcBef>
                <a:buFontTx/>
                <a:buNone/>
              </a:pPr>
              <a:t>9</a:t>
            </a:fld>
            <a:endParaRPr lang="fr-FR" altLang="fr-FR" sz="1400"/>
          </a:p>
        </p:txBody>
      </p:sp>
      <p:pic>
        <p:nvPicPr>
          <p:cNvPr id="8" name="Image 1" descr="Logo ONEP.jpg"/>
          <p:cNvPicPr>
            <a:picLocks noChangeAspect="1" noChangeArrowheads="1"/>
          </p:cNvPicPr>
          <p:nvPr/>
        </p:nvPicPr>
        <p:blipFill>
          <a:blip r:embed="rId4" cstate="print"/>
          <a:srcRect/>
          <a:stretch>
            <a:fillRect/>
          </a:stretch>
        </p:blipFill>
        <p:spPr bwMode="auto">
          <a:xfrm>
            <a:off x="8233476" y="6487991"/>
            <a:ext cx="898810" cy="360010"/>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xmlns="" val="376745490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16341</TotalTime>
  <Words>1618</Words>
  <Application>Microsoft Office PowerPoint</Application>
  <PresentationFormat>Affichage à l'écran (4:3)</PresentationFormat>
  <Paragraphs>277</Paragraphs>
  <Slides>22</Slides>
  <Notes>10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Diseño predeterminado</vt:lpstr>
      <vt:lpstr>1_Diseño predeterminado</vt:lpstr>
      <vt:lpstr>Diapositive 1</vt:lpstr>
      <vt:lpstr>Diapositive 2</vt:lpstr>
      <vt:lpstr>INTRODUCTION </vt:lpstr>
      <vt:lpstr>Diapositive 4</vt:lpstr>
      <vt:lpstr>Diapositive 5</vt:lpstr>
      <vt:lpstr>   </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Germain KOUAKOU</dc:creator>
  <cp:lastModifiedBy>peggy</cp:lastModifiedBy>
  <cp:revision>1411</cp:revision>
  <cp:lastPrinted>2018-02-08T11:16:43Z</cp:lastPrinted>
  <dcterms:created xsi:type="dcterms:W3CDTF">2010-05-23T14:28:12Z</dcterms:created>
  <dcterms:modified xsi:type="dcterms:W3CDTF">2018-06-10T14:41:49Z</dcterms:modified>
</cp:coreProperties>
</file>