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9" r:id="rId3"/>
    <p:sldId id="258" r:id="rId4"/>
    <p:sldId id="264" r:id="rId5"/>
    <p:sldId id="266" r:id="rId6"/>
    <p:sldId id="265" r:id="rId7"/>
    <p:sldId id="272" r:id="rId8"/>
    <p:sldId id="267" r:id="rId9"/>
    <p:sldId id="27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C2D7C-54C2-4447-8037-51601A3CCBD0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9D002-AC9C-428C-BF59-545A4FCE8B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91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E76E79-0DD3-411C-B5F8-CB2F8A7D9256}" type="slidenum">
              <a:rPr lang="fr-FR" altLang="fr-FR" sz="1300" smtClean="0">
                <a:latin typeface="Calibri" pitchFamily="34" charset="0"/>
              </a:rPr>
              <a:pPr/>
              <a:t>1</a:t>
            </a:fld>
            <a:endParaRPr lang="fr-FR" altLang="fr-FR" sz="13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1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AFDB68-3D43-422B-87BD-A67C8767D576}" type="slidenum">
              <a:rPr lang="fr-FR" sz="1300" smtClean="0">
                <a:latin typeface="Times New Roman" pitchFamily="18" charset="0"/>
              </a:rPr>
              <a:pPr/>
              <a:t>2</a:t>
            </a:fld>
            <a:endParaRPr lang="fr-FR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6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8092674-5ABC-4A3F-8629-08D1567CD711}" type="slidenum">
              <a:rPr lang="fr-FR" altLang="fr-FR" sz="1300" smtClean="0"/>
              <a:pPr/>
              <a:t>3</a:t>
            </a:fld>
            <a:endParaRPr lang="fr-FR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6429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E77888-BCE7-4EDB-B4E5-01FD5B10F68F}" type="slidenum">
              <a:rPr lang="fr-FR" altLang="fr-FR" sz="1300" smtClean="0">
                <a:latin typeface="Times New Roman" pitchFamily="18" charset="0"/>
              </a:rPr>
              <a:pPr/>
              <a:t>4</a:t>
            </a:fld>
            <a:endParaRPr lang="fr-FR" altLang="fr-FR" sz="13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75" tIns="46583" rIns="94775" bIns="465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7888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65BF5CC-5CB6-4736-95B0-D847ED10311E}" type="slidenum">
              <a:rPr lang="fr-FR" altLang="fr-FR" sz="1300" smtClean="0">
                <a:latin typeface="Times New Roman" pitchFamily="18" charset="0"/>
              </a:rPr>
              <a:pPr/>
              <a:t>5</a:t>
            </a:fld>
            <a:endParaRPr lang="fr-FR" altLang="fr-FR" sz="13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75" tIns="46583" rIns="94775" bIns="465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652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55094EB-9622-4BAB-B8B2-438AFD898BAA}" type="slidenum">
              <a:rPr lang="fr-FR" altLang="fr-FR" sz="1300" smtClean="0">
                <a:latin typeface="Times New Roman" pitchFamily="18" charset="0"/>
              </a:rPr>
              <a:pPr/>
              <a:t>6</a:t>
            </a:fld>
            <a:endParaRPr lang="fr-FR" altLang="fr-FR" sz="13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75" tIns="46583" rIns="94775" bIns="465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5640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55094EB-9622-4BAB-B8B2-438AFD898BAA}" type="slidenum">
              <a:rPr lang="fr-FR" altLang="fr-FR" sz="1300" smtClean="0">
                <a:latin typeface="Times New Roman" pitchFamily="18" charset="0"/>
              </a:rPr>
              <a:pPr/>
              <a:t>7</a:t>
            </a:fld>
            <a:endParaRPr lang="fr-FR" altLang="fr-FR" sz="13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75" tIns="46583" rIns="94775" bIns="465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4905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ED8E135-470F-43BD-8D61-D05D603C2733}" type="slidenum">
              <a:rPr lang="fr-FR" altLang="fr-FR" sz="1300" smtClean="0">
                <a:latin typeface="Times New Roman" pitchFamily="18" charset="0"/>
              </a:rPr>
              <a:pPr/>
              <a:t>8</a:t>
            </a:fld>
            <a:endParaRPr lang="fr-FR" altLang="fr-FR" sz="13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75" tIns="46583" rIns="94775" bIns="465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39734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ED8E135-470F-43BD-8D61-D05D603C2733}" type="slidenum">
              <a:rPr lang="fr-FR" altLang="fr-FR" sz="1300" smtClean="0">
                <a:latin typeface="Times New Roman" pitchFamily="18" charset="0"/>
              </a:rPr>
              <a:pPr/>
              <a:t>9</a:t>
            </a:fld>
            <a:endParaRPr lang="fr-FR" altLang="fr-FR" sz="13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75" tIns="46583" rIns="94775" bIns="465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3973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48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11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48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69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22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8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8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69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5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40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8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25E9-9FAB-4B7B-9BE4-F073E025A1BD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F735-9138-4837-8D27-BAA5968B5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76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F3CBB29-0164-42A0-902A-19185AF3021D}" type="slidenum">
              <a:rPr lang="fr-FR" altLang="fr-FR" sz="1200" smtClean="0">
                <a:solidFill>
                  <a:srgbClr val="898989"/>
                </a:solidFill>
                <a:latin typeface="Calibri" pitchFamily="34" charset="0"/>
              </a:rPr>
              <a:pPr/>
              <a:t>1</a:t>
            </a:fld>
            <a:endParaRPr lang="fr-FR" altLang="fr-FR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0" name="Titre 1"/>
          <p:cNvSpPr txBox="1">
            <a:spLocks/>
          </p:cNvSpPr>
          <p:nvPr/>
        </p:nvSpPr>
        <p:spPr>
          <a:xfrm>
            <a:off x="1547664" y="256956"/>
            <a:ext cx="7421882" cy="646331"/>
          </a:xfrm>
          <a:prstGeom prst="rect">
            <a:avLst/>
          </a:prstGeom>
          <a:solidFill>
            <a:srgbClr val="08436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15675" indent="-315675" algn="ctr" defTabSz="702585">
              <a:lnSpc>
                <a:spcPct val="90000"/>
              </a:lnSpc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</a:t>
            </a:r>
            <a:r>
              <a:rPr lang="fr-FR" sz="2000" b="1" cap="all" dirty="0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BACKGROUND INFORMATION for the anglophone countries</a:t>
            </a:r>
            <a:endParaRPr lang="fr-FR" sz="2000" b="1" dirty="0" smtClean="0">
              <a:solidFill>
                <a:schemeClr val="bg1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85446" y="1628800"/>
            <a:ext cx="75526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Women</a:t>
            </a:r>
            <a:r>
              <a:rPr lang="fr-FR" dirty="0" smtClean="0"/>
              <a:t> networks </a:t>
            </a:r>
            <a:r>
              <a:rPr lang="fr-FR" dirty="0" err="1" smtClean="0"/>
              <a:t>working</a:t>
            </a:r>
            <a:r>
              <a:rPr lang="fr-FR" dirty="0" smtClean="0"/>
              <a:t> and </a:t>
            </a:r>
            <a:r>
              <a:rPr lang="fr-FR" dirty="0" err="1" smtClean="0"/>
              <a:t>established</a:t>
            </a:r>
            <a:r>
              <a:rPr lang="fr-FR" dirty="0" smtClean="0"/>
              <a:t> in 5 Anglophone countries </a:t>
            </a:r>
            <a:r>
              <a:rPr lang="fr-FR" dirty="0" err="1" smtClean="0"/>
              <a:t>namely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Ghana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Malawi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Kenya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Uganda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Nigeria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 smtClean="0"/>
          </a:p>
          <a:p>
            <a:endParaRPr lang="fr-FR" dirty="0" smtClean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1" y="95133"/>
            <a:ext cx="1590675" cy="118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6336704" cy="35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1340827" y="142875"/>
            <a:ext cx="7319596" cy="400110"/>
          </a:xfrm>
          <a:prstGeom prst="rect">
            <a:avLst/>
          </a:prstGeom>
          <a:solidFill>
            <a:srgbClr val="08436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8203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HISTORY OF THE ASSOCIATION </a:t>
            </a:r>
            <a:endParaRPr lang="fr-FR" sz="2000" kern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488378" y="767280"/>
            <a:ext cx="8332093" cy="32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76" tIns="38087" rIns="76176" bIns="38087"/>
          <a:lstStyle>
            <a:lvl1pPr marL="331788" indent="-244475" defTabSz="760413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313" indent="0" algn="just" eaLnBrk="1" hangingPunct="1">
              <a:lnSpc>
                <a:spcPct val="200000"/>
              </a:lnSpc>
              <a:spcBef>
                <a:spcPct val="20000"/>
              </a:spcBef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 network of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women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professionals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working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in the water and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sanitation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sector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– </a:t>
            </a:r>
          </a:p>
          <a:p>
            <a:pPr marL="87313" indent="0" algn="just" eaLnBrk="1" hangingPunct="1">
              <a:lnSpc>
                <a:spcPct val="200000"/>
              </a:lnSpc>
              <a:spcBef>
                <a:spcPct val="20000"/>
              </a:spcBef>
            </a:pP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Women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in WASH; Ghana</a:t>
            </a:r>
          </a:p>
          <a:p>
            <a:pPr marL="87313" indent="0" algn="just" eaLnBrk="1" hangingPunct="1">
              <a:lnSpc>
                <a:spcPct val="200000"/>
              </a:lnSpc>
              <a:spcBef>
                <a:spcPct val="20000"/>
              </a:spcBef>
            </a:pP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Wiwas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– Kenya</a:t>
            </a:r>
          </a:p>
          <a:p>
            <a:pPr marL="87313" indent="0" algn="just" eaLnBrk="1" hangingPunct="1">
              <a:lnSpc>
                <a:spcPct val="200000"/>
              </a:lnSpc>
              <a:spcBef>
                <a:spcPct val="20000"/>
              </a:spcBef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W4WaSU – 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Uganda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</p:txBody>
      </p:sp>
      <p:sp>
        <p:nvSpPr>
          <p:cNvPr id="2867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F167D4-9238-465B-B3F8-EA2E39056196}" type="slidenum">
              <a:rPr lang="fr-FR" sz="1000" smtClean="0"/>
              <a:pPr/>
              <a:t>2</a:t>
            </a:fld>
            <a:endParaRPr lang="fr-FR" sz="10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69908"/>
              </p:ext>
            </p:extLst>
          </p:nvPr>
        </p:nvGraphicFramePr>
        <p:xfrm>
          <a:off x="2555776" y="5167839"/>
          <a:ext cx="287283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838">
                  <a:extLst>
                    <a:ext uri="{9D8B030D-6E8A-4147-A177-3AD203B41FA5}">
                      <a16:colId xmlns="" xmlns:a16="http://schemas.microsoft.com/office/drawing/2014/main" val="458581061"/>
                    </a:ext>
                  </a:extLst>
                </a:gridCol>
              </a:tblGrid>
              <a:tr h="916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Ghana:</a:t>
                      </a:r>
                      <a:r>
                        <a:rPr lang="en-US" baseline="0" dirty="0" smtClean="0"/>
                        <a:t>     36</a:t>
                      </a:r>
                    </a:p>
                    <a:p>
                      <a:pPr algn="ctr"/>
                      <a:r>
                        <a:rPr lang="en-US" baseline="0" dirty="0" smtClean="0"/>
                        <a:t>Nigeria:  185</a:t>
                      </a:r>
                    </a:p>
                    <a:p>
                      <a:pPr algn="ctr"/>
                      <a:r>
                        <a:rPr lang="en-US" baseline="0" dirty="0" smtClean="0"/>
                        <a:t>Kenya:      50</a:t>
                      </a:r>
                    </a:p>
                    <a:p>
                      <a:pPr algn="ctr"/>
                      <a:r>
                        <a:rPr lang="en-US" baseline="0" dirty="0" smtClean="0"/>
                        <a:t>Uganda:   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167266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54514"/>
            <a:ext cx="4493594" cy="38133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3861048"/>
            <a:ext cx="403244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>
              <a:lnSpc>
                <a:spcPct val="200000"/>
              </a:lnSpc>
              <a:spcBef>
                <a:spcPct val="20000"/>
              </a:spcBef>
            </a:pP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Network of </a:t>
            </a:r>
            <a:r>
              <a:rPr lang="fr-FR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Women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Professionals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- Nigeria</a:t>
            </a:r>
          </a:p>
          <a:p>
            <a:pPr marL="87313">
              <a:lnSpc>
                <a:spcPct val="200000"/>
              </a:lnSpc>
              <a:spcBef>
                <a:spcPct val="20000"/>
              </a:spcBef>
            </a:pPr>
            <a:r>
              <a:rPr lang="fr-FR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Membership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1340827" y="142875"/>
            <a:ext cx="7319596" cy="400110"/>
          </a:xfrm>
          <a:prstGeom prst="rect">
            <a:avLst/>
          </a:prstGeom>
          <a:solidFill>
            <a:srgbClr val="08436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820336" fontAlgn="auto">
              <a:spcBef>
                <a:spcPts val="0"/>
              </a:spcBef>
              <a:spcAft>
                <a:spcPts val="0"/>
              </a:spcAft>
              <a:tabLst>
                <a:tab pos="6100763" algn="l"/>
              </a:tabLst>
              <a:defRPr/>
            </a:pPr>
            <a:r>
              <a:rPr lang="fr-FR" sz="2000" kern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EXECUTIVE MEMBERS - </a:t>
            </a:r>
            <a:r>
              <a:rPr lang="fr-FR" sz="2000" kern="0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Presidents</a:t>
            </a:r>
            <a:endParaRPr lang="fr-FR" sz="2000" kern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405446" y="6692901"/>
            <a:ext cx="615462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B6A79A3-C26D-4080-B035-8E60345D2293}" type="slidenum">
              <a:rPr lang="fr-FR" altLang="fr-FR" sz="1000" smtClean="0"/>
              <a:pPr/>
              <a:t>3</a:t>
            </a:fld>
            <a:endParaRPr lang="fr-FR" altLang="fr-FR" sz="100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340827" y="1412776"/>
            <a:ext cx="62555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2"/>
                </a:solidFill>
              </a:rPr>
              <a:t>GHANA		– Faustina Boachie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KENYA 		-  Elizabeth </a:t>
            </a:r>
            <a:r>
              <a:rPr lang="fr-FR" sz="2000" dirty="0" err="1" smtClean="0">
                <a:solidFill>
                  <a:schemeClr val="tx2"/>
                </a:solidFill>
              </a:rPr>
              <a:t>Mwangi</a:t>
            </a:r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NIGERIA		-  </a:t>
            </a:r>
            <a:r>
              <a:rPr lang="en-US" sz="2000" dirty="0">
                <a:solidFill>
                  <a:schemeClr val="tx2"/>
                </a:solidFill>
              </a:rPr>
              <a:t>Barr. </a:t>
            </a:r>
            <a:r>
              <a:rPr lang="en-US" sz="2000" dirty="0" err="1">
                <a:solidFill>
                  <a:schemeClr val="tx2"/>
                </a:solidFill>
              </a:rPr>
              <a:t>Agbo</a:t>
            </a:r>
            <a:r>
              <a:rPr lang="en-US" sz="2000" dirty="0">
                <a:solidFill>
                  <a:schemeClr val="tx2"/>
                </a:solidFill>
              </a:rPr>
              <a:t> Cordelia </a:t>
            </a:r>
            <a:r>
              <a:rPr lang="en-US" sz="2000" dirty="0" err="1">
                <a:solidFill>
                  <a:schemeClr val="tx2"/>
                </a:solidFill>
              </a:rPr>
              <a:t>Ijeoma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UGANDA	– Dr. Rose </a:t>
            </a:r>
            <a:r>
              <a:rPr lang="en-US" sz="2000" dirty="0" err="1" smtClean="0">
                <a:solidFill>
                  <a:schemeClr val="tx2"/>
                </a:solidFill>
              </a:rPr>
              <a:t>Kaggwa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36912"/>
            <a:ext cx="6400800" cy="30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40827" y="65088"/>
            <a:ext cx="7319596" cy="400050"/>
          </a:xfrm>
          <a:prstGeom prst="rect">
            <a:avLst/>
          </a:prstGeom>
          <a:solidFill>
            <a:srgbClr val="08436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8203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I-4 </a:t>
            </a:r>
            <a:r>
              <a:rPr lang="fr-FR" sz="2000" kern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VISION/MISSIONS/OBJECTIFS - OBJECTIVES</a:t>
            </a:r>
            <a:endParaRPr lang="fr-FR" sz="2000" kern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E91ACA9-DD24-4755-B460-C18920B7A4E9}" type="slidenum">
              <a:rPr lang="fr-FR" altLang="fr-FR" sz="1000" smtClean="0"/>
              <a:pPr/>
              <a:t>4</a:t>
            </a:fld>
            <a:endParaRPr lang="fr-FR" altLang="fr-FR" sz="1000" smtClean="0"/>
          </a:p>
        </p:txBody>
      </p:sp>
      <p:sp>
        <p:nvSpPr>
          <p:cNvPr id="2" name="Rectangle 1"/>
          <p:cNvSpPr/>
          <p:nvPr/>
        </p:nvSpPr>
        <p:spPr>
          <a:xfrm>
            <a:off x="251521" y="553213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Vision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i="1" kern="1600" dirty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model women’s network in promotion of universal access to water and </a:t>
            </a:r>
            <a:r>
              <a:rPr lang="en-GB" b="1" i="1" kern="1600" dirty="0" smtClean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sanitation – Kenya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i="1" kern="1600" dirty="0" smtClean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Mainstream gender in the WASH sector - Ghana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kern="1600" dirty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provide a platform for coordinating and supporting improved water supply and sanitation service delivery and professional </a:t>
            </a:r>
            <a:r>
              <a:rPr lang="en-US" b="1" i="1" kern="1600" dirty="0" smtClean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advancement _ Nigeria</a:t>
            </a:r>
            <a:endParaRPr lang="en-US" b="1" i="1" kern="1600" dirty="0">
              <a:solidFill>
                <a:srgbClr val="20539B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kern="1600" dirty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be a leading transformational network that empowers women in water and </a:t>
            </a:r>
            <a:r>
              <a:rPr lang="en-US" b="1" i="1" kern="1600" dirty="0" smtClean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sanitation - Uganda</a:t>
            </a:r>
            <a:endParaRPr lang="en-US" b="1" i="1" kern="1600" dirty="0">
              <a:solidFill>
                <a:srgbClr val="20539B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i="1" kern="1600" dirty="0" smtClean="0">
              <a:solidFill>
                <a:srgbClr val="20539B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Mission</a:t>
            </a:r>
          </a:p>
          <a:p>
            <a:r>
              <a:rPr lang="en-GB" b="1" i="1" kern="1600" dirty="0" smtClean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GB" b="1" i="1" kern="1600" dirty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promote universal access to WASH services for all through empowerment of women, advocacy, innovation, capacity </a:t>
            </a:r>
            <a:r>
              <a:rPr lang="en-GB" b="1" i="1" kern="1600" dirty="0" smtClean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building, networking and community outreach</a:t>
            </a:r>
          </a:p>
          <a:p>
            <a:endParaRPr lang="en-GB" b="1" i="1" kern="1600" dirty="0">
              <a:solidFill>
                <a:srgbClr val="20539B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kern="1600" dirty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Promote knowledge sharing and experience amongst professional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kern="1600" dirty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Coaching and mentoring for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kern="1600" dirty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Policy level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kern="1600" dirty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a platform of mentorship for the Young Water professionals and the girl-child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40827" y="65088"/>
            <a:ext cx="7319596" cy="707886"/>
          </a:xfrm>
          <a:prstGeom prst="rect">
            <a:avLst/>
          </a:prstGeom>
          <a:solidFill>
            <a:srgbClr val="08436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8203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ACTIVITIES</a:t>
            </a:r>
          </a:p>
          <a:p>
            <a:pPr algn="ctr" defTabSz="8203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July –  November 2017</a:t>
            </a:r>
            <a:endParaRPr lang="fr-FR" sz="2000" kern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22DB999-AF49-4DA1-8454-0E4B59EC224E}" type="slidenum">
              <a:rPr lang="fr-FR" altLang="fr-FR" sz="1000" smtClean="0"/>
              <a:pPr/>
              <a:t>5</a:t>
            </a:fld>
            <a:endParaRPr lang="fr-FR" altLang="fr-FR" sz="1000" smtClean="0"/>
          </a:p>
        </p:txBody>
      </p:sp>
      <p:sp>
        <p:nvSpPr>
          <p:cNvPr id="2" name="Rectangle 1"/>
          <p:cNvSpPr/>
          <p:nvPr/>
        </p:nvSpPr>
        <p:spPr>
          <a:xfrm>
            <a:off x="907073" y="1556792"/>
            <a:ext cx="77533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Sensitization and awareness creation of the need for gender equality and equal opportunity </a:t>
            </a: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in the WASH sector on-going for all networks</a:t>
            </a:r>
          </a:p>
          <a:p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WASH in schools program for about 5 primary schools in Ghana done</a:t>
            </a:r>
          </a:p>
          <a:p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Empowering the girl-child_ recognition of the SWAS (schools water and sanitation clubs) girl stars done </a:t>
            </a:r>
          </a:p>
          <a:p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Representation &amp; voice in WASH leadership forums ongoing in </a:t>
            </a:r>
            <a:r>
              <a:rPr lang="en-GB" dirty="0" smtClean="0">
                <a:solidFill>
                  <a:schemeClr val="tx2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Kenya</a:t>
            </a:r>
          </a:p>
          <a:p>
            <a:pPr lvl="0"/>
            <a:endParaRPr lang="en-US" dirty="0">
              <a:solidFill>
                <a:schemeClr val="tx2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The International Annual General Meeting of the NWSA which is the biggest platform for women in the sector to share knowledge and peer-review activities launched in the state utilities in Nigeria.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40827" y="65088"/>
            <a:ext cx="7319596" cy="400050"/>
          </a:xfrm>
          <a:prstGeom prst="rect">
            <a:avLst/>
          </a:prstGeom>
          <a:solidFill>
            <a:srgbClr val="08436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8203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ACTION PLAN 2018</a:t>
            </a:r>
            <a:endParaRPr lang="fr-FR" sz="2000" kern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6A4FF12-D2A7-4005-ADD6-40C36B30757E}" type="slidenum">
              <a:rPr lang="fr-FR" altLang="fr-FR" sz="1000" smtClean="0"/>
              <a:pPr/>
              <a:t>6</a:t>
            </a:fld>
            <a:endParaRPr lang="fr-FR" altLang="fr-FR" sz="1000" smtClean="0"/>
          </a:p>
        </p:txBody>
      </p:sp>
      <p:sp>
        <p:nvSpPr>
          <p:cNvPr id="2" name="Rectangle 1"/>
          <p:cNvSpPr/>
          <p:nvPr/>
        </p:nvSpPr>
        <p:spPr>
          <a:xfrm>
            <a:off x="907074" y="951946"/>
            <a:ext cx="7753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i="1" kern="1600" dirty="0" smtClean="0">
              <a:solidFill>
                <a:srgbClr val="20539B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b="1" i="1" kern="1600" dirty="0" smtClean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506157"/>
              </p:ext>
            </p:extLst>
          </p:nvPr>
        </p:nvGraphicFramePr>
        <p:xfrm>
          <a:off x="323528" y="951943"/>
          <a:ext cx="8712968" cy="5980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9">
                  <a:extLst>
                    <a:ext uri="{9D8B030D-6E8A-4147-A177-3AD203B41FA5}">
                      <a16:colId xmlns="" xmlns:a16="http://schemas.microsoft.com/office/drawing/2014/main" val="807028443"/>
                    </a:ext>
                  </a:extLst>
                </a:gridCol>
                <a:gridCol w="1681633">
                  <a:extLst>
                    <a:ext uri="{9D8B030D-6E8A-4147-A177-3AD203B41FA5}">
                      <a16:colId xmlns="" xmlns:a16="http://schemas.microsoft.com/office/drawing/2014/main" val="3057227272"/>
                    </a:ext>
                  </a:extLst>
                </a:gridCol>
                <a:gridCol w="4026863">
                  <a:extLst>
                    <a:ext uri="{9D8B030D-6E8A-4147-A177-3AD203B41FA5}">
                      <a16:colId xmlns="" xmlns:a16="http://schemas.microsoft.com/office/drawing/2014/main" val="3980553703"/>
                    </a:ext>
                  </a:extLst>
                </a:gridCol>
                <a:gridCol w="1877793">
                  <a:extLst>
                    <a:ext uri="{9D8B030D-6E8A-4147-A177-3AD203B41FA5}">
                      <a16:colId xmlns="" xmlns:a16="http://schemas.microsoft.com/office/drawing/2014/main" val="282841338"/>
                    </a:ext>
                  </a:extLst>
                </a:gridCol>
              </a:tblGrid>
              <a:tr h="951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Country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Deliverable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Activities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By When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936212"/>
                  </a:ext>
                </a:extLst>
              </a:tr>
              <a:tr h="9516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Uganda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Establish the network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Finalise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necessary approvals and documents, </a:t>
                      </a:r>
                      <a:r>
                        <a:rPr lang="en-US" baseline="0" dirty="0" err="1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finalise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constitution, elect committee, design brand, </a:t>
                      </a:r>
                      <a:r>
                        <a:rPr lang="en-US" baseline="0" dirty="0" err="1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etc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January 2018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2807256"/>
                  </a:ext>
                </a:extLst>
              </a:tr>
              <a:tr h="9516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Ghana,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Uganda, Nigeria, Kenya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Membership drive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Awareness creation, embarking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on courtesy visits to other state and regional offices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Jan 2018, Uganda</a:t>
                      </a: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Quarterly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for others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4741830"/>
                  </a:ext>
                </a:extLst>
              </a:tr>
              <a:tr h="9516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All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Continous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Professional Development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Conduct training and mentorship programs, organise an annual women’s power dialogue to discuss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issues of </a:t>
                      </a:r>
                      <a:r>
                        <a:rPr lang="en-US" baseline="0" dirty="0" err="1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WaTSAN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Jan 2018 </a:t>
                      </a: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Dec 2018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5471303"/>
                  </a:ext>
                </a:extLst>
              </a:tr>
              <a:tr h="9516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All 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Community Outreach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&amp; sensitization programs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Carry out WASH outreach programs in conjunction with </a:t>
                      </a:r>
                      <a:r>
                        <a:rPr lang="en-US" dirty="0" err="1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WaterAid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( Ghana &amp; Nigeria)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WASH outreach with SWA Clubs and YWPs (Uganda)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Jan 2018</a:t>
                      </a: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Dec 2018</a:t>
                      </a:r>
                      <a:endParaRPr lang="en-US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9454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7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40827" y="65088"/>
            <a:ext cx="7319596" cy="400050"/>
          </a:xfrm>
          <a:prstGeom prst="rect">
            <a:avLst/>
          </a:prstGeom>
          <a:solidFill>
            <a:srgbClr val="08436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8203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ACTION PLAN 2018 – </a:t>
            </a:r>
            <a:r>
              <a:rPr lang="fr-FR" sz="2000" kern="0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Cont’d</a:t>
            </a:r>
            <a:endParaRPr lang="fr-FR" sz="2000" kern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7074" y="951946"/>
            <a:ext cx="7753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i="1" kern="1600" dirty="0" smtClean="0">
              <a:solidFill>
                <a:srgbClr val="20539B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b="1" i="1" kern="1600" dirty="0" smtClean="0">
                <a:solidFill>
                  <a:srgbClr val="2053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85383"/>
              </p:ext>
            </p:extLst>
          </p:nvPr>
        </p:nvGraphicFramePr>
        <p:xfrm>
          <a:off x="323528" y="951943"/>
          <a:ext cx="8712968" cy="448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9">
                  <a:extLst>
                    <a:ext uri="{9D8B030D-6E8A-4147-A177-3AD203B41FA5}">
                      <a16:colId xmlns="" xmlns:a16="http://schemas.microsoft.com/office/drawing/2014/main" val="807028443"/>
                    </a:ext>
                  </a:extLst>
                </a:gridCol>
                <a:gridCol w="1502236">
                  <a:extLst>
                    <a:ext uri="{9D8B030D-6E8A-4147-A177-3AD203B41FA5}">
                      <a16:colId xmlns="" xmlns:a16="http://schemas.microsoft.com/office/drawing/2014/main" val="3057227272"/>
                    </a:ext>
                  </a:extLst>
                </a:gridCol>
                <a:gridCol w="4206260">
                  <a:extLst>
                    <a:ext uri="{9D8B030D-6E8A-4147-A177-3AD203B41FA5}">
                      <a16:colId xmlns="" xmlns:a16="http://schemas.microsoft.com/office/drawing/2014/main" val="3980553703"/>
                    </a:ext>
                  </a:extLst>
                </a:gridCol>
                <a:gridCol w="1877793">
                  <a:extLst>
                    <a:ext uri="{9D8B030D-6E8A-4147-A177-3AD203B41FA5}">
                      <a16:colId xmlns="" xmlns:a16="http://schemas.microsoft.com/office/drawing/2014/main" val="282841338"/>
                    </a:ext>
                  </a:extLst>
                </a:gridCol>
              </a:tblGrid>
              <a:tr h="951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Country</a:t>
                      </a:r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Deliverable</a:t>
                      </a:r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Activities</a:t>
                      </a:r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By When</a:t>
                      </a:r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936212"/>
                  </a:ext>
                </a:extLst>
              </a:tr>
              <a:tr h="95161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Uganda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&amp; Ghana</a:t>
                      </a:r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Mentorship programs for YWP,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the girl-child and schools</a:t>
                      </a:r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Carry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out quarterly mentorship programs for YWP and primary school children</a:t>
                      </a:r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Jan 2018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Dec 2018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</a:t>
                      </a:r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2807256"/>
                  </a:ext>
                </a:extLst>
              </a:tr>
              <a:tr h="95161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All</a:t>
                      </a:r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Conduct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annual general events</a:t>
                      </a:r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Hold AGMs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for all networks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Participate and contribute towards international women's day, world water day, world toilet day events</a:t>
                      </a:r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Jan 2018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Dec 2018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 </a:t>
                      </a:r>
                    </a:p>
                    <a:p>
                      <a:endParaRPr lang="en-US" sz="2000" dirty="0">
                        <a:solidFill>
                          <a:schemeClr val="tx2"/>
                        </a:solidFill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474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6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40827" y="65088"/>
            <a:ext cx="7319596" cy="400110"/>
          </a:xfrm>
          <a:prstGeom prst="rect">
            <a:avLst/>
          </a:prstGeom>
          <a:solidFill>
            <a:srgbClr val="08436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8203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I-7 PERSPECTIVES/THE WAY FORWARD</a:t>
            </a:r>
            <a:endParaRPr lang="fr-FR" sz="1800" kern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2E5FA-A52B-4DDB-8596-745105C05051}" type="slidenum">
              <a:rPr lang="fr-FR" altLang="fr-FR" sz="1000" smtClean="0"/>
              <a:pPr/>
              <a:t>8</a:t>
            </a:fld>
            <a:endParaRPr lang="fr-FR" altLang="fr-FR" sz="1000" smtClean="0"/>
          </a:p>
        </p:txBody>
      </p:sp>
      <p:sp>
        <p:nvSpPr>
          <p:cNvPr id="2" name="Rectangle 1"/>
          <p:cNvSpPr/>
          <p:nvPr/>
        </p:nvSpPr>
        <p:spPr>
          <a:xfrm>
            <a:off x="876450" y="767280"/>
            <a:ext cx="78103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Launch of W4WaSU in January 2018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All networks to embark on a membership drive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effectLst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Operationalise the work plan for 2018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Linkage with other Professional </a:t>
            </a:r>
            <a:r>
              <a:rPr lang="en-US" sz="24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W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omen's </a:t>
            </a:r>
            <a:r>
              <a:rPr lang="en-US" sz="2400" dirty="0" smtClean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N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etworks to deepen learning and engagement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Begin to discuss how to raise money to fund activities</a:t>
            </a:r>
            <a:endParaRPr lang="en-US" sz="2400" dirty="0">
              <a:solidFill>
                <a:schemeClr val="tx2"/>
              </a:solidFill>
              <a:effectLst/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4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469845" y="39037"/>
            <a:ext cx="204312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136" tIns="50570" rIns="101136" bIns="5057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40827" y="65088"/>
            <a:ext cx="7319596" cy="707886"/>
          </a:xfrm>
          <a:prstGeom prst="rect">
            <a:avLst/>
          </a:prstGeom>
          <a:solidFill>
            <a:srgbClr val="08436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8203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OBSERVATIONS – REMARKS  – OTHER INFORMATION </a:t>
            </a:r>
            <a:endParaRPr lang="fr-FR" sz="1800" kern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2E5FA-A52B-4DDB-8596-745105C05051}" type="slidenum">
              <a:rPr lang="fr-FR" altLang="fr-FR" sz="1000" smtClean="0"/>
              <a:pPr/>
              <a:t>9</a:t>
            </a:fld>
            <a:endParaRPr lang="fr-FR" altLang="fr-FR" sz="1000" smtClean="0"/>
          </a:p>
        </p:txBody>
      </p:sp>
      <p:sp>
        <p:nvSpPr>
          <p:cNvPr id="2" name="Rectangle 1"/>
          <p:cNvSpPr/>
          <p:nvPr/>
        </p:nvSpPr>
        <p:spPr>
          <a:xfrm>
            <a:off x="755576" y="112474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U</a:t>
            </a:r>
            <a:r>
              <a:rPr lang="en-US" sz="2800" dirty="0" smtClean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nder-representation of women from utilities in the Anglophone countries is worrying</a:t>
            </a:r>
          </a:p>
          <a:p>
            <a:pPr algn="just"/>
            <a:endParaRPr lang="en-US" sz="2800" dirty="0" smtClean="0">
              <a:solidFill>
                <a:schemeClr val="tx2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Funding needed to enable the realization of all networks objectives and action plans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2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/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500</TotalTime>
  <Words>579</Words>
  <Application>Microsoft Office PowerPoint</Application>
  <PresentationFormat>Affichage à l'écran (4:3)</PresentationFormat>
  <Paragraphs>131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MS Gothic</vt:lpstr>
      <vt:lpstr>Arial</vt:lpstr>
      <vt:lpstr>Arial Black</vt:lpstr>
      <vt:lpstr>Arial Narrow</vt:lpstr>
      <vt:lpstr>Calibri</vt:lpstr>
      <vt:lpstr>Helvetica</vt:lpstr>
      <vt:lpstr>Tahoma</vt:lpstr>
      <vt:lpstr>Times New Roman</vt:lpstr>
      <vt:lpstr>Trebuchet MS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FOFANA, DAOUDA</dc:creator>
  <cp:lastModifiedBy>NICAISE KOUAKOU</cp:lastModifiedBy>
  <cp:revision>46</cp:revision>
  <dcterms:created xsi:type="dcterms:W3CDTF">2016-03-01T08:54:09Z</dcterms:created>
  <dcterms:modified xsi:type="dcterms:W3CDTF">2017-12-04T14:22:55Z</dcterms:modified>
</cp:coreProperties>
</file>