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4" r:id="rId3"/>
    <p:sldId id="292" r:id="rId4"/>
    <p:sldId id="979" r:id="rId5"/>
    <p:sldId id="291" r:id="rId6"/>
    <p:sldId id="981" r:id="rId7"/>
    <p:sldId id="980" r:id="rId8"/>
    <p:sldId id="982" r:id="rId9"/>
    <p:sldId id="983" r:id="rId10"/>
    <p:sldId id="287" r:id="rId11"/>
    <p:sldId id="290" r:id="rId12"/>
    <p:sldId id="986" r:id="rId13"/>
    <p:sldId id="984" r:id="rId14"/>
    <p:sldId id="274" r:id="rId15"/>
    <p:sldId id="987" r:id="rId16"/>
    <p:sldId id="288"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347"/>
    <a:srgbClr val="1C99C7"/>
    <a:srgbClr val="352882"/>
    <a:srgbClr val="00A056"/>
    <a:srgbClr val="035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12" autoAdjust="0"/>
    <p:restoredTop sz="94660"/>
  </p:normalViewPr>
  <p:slideViewPr>
    <p:cSldViewPr snapToGrid="0">
      <p:cViewPr>
        <p:scale>
          <a:sx n="53" d="100"/>
          <a:sy n="53" d="100"/>
        </p:scale>
        <p:origin x="148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172A46A-486F-46CA-8CF7-D0A9A4CF355D}" type="datetimeFigureOut">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356495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3891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68486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300209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72A46A-486F-46CA-8CF7-D0A9A4CF355D}" type="datetimeFigureOut">
              <a:rPr lang="en-US" smtClean="0"/>
              <a:t>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92546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72A46A-486F-46CA-8CF7-D0A9A4CF355D}" type="datetimeFigureOut">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58161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72A46A-486F-46CA-8CF7-D0A9A4CF355D}" type="datetimeFigureOut">
              <a:rPr lang="en-US" smtClean="0"/>
              <a:t>7/2/2023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20408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72A46A-486F-46CA-8CF7-D0A9A4CF355D}" type="datetimeFigureOut">
              <a:rPr lang="en-US" smtClean="0"/>
              <a:t>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40923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72A46A-486F-46CA-8CF7-D0A9A4CF355D}" type="datetimeFigureOut">
              <a:rPr lang="en-US" smtClean="0"/>
              <a:t>7/2/2023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2985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72A46A-486F-46CA-8CF7-D0A9A4CF355D}" type="datetimeFigureOut">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3503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72A46A-486F-46CA-8CF7-D0A9A4CF355D}" type="datetimeFigureOut">
              <a:rPr lang="en-US" smtClean="0"/>
              <a:t>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56953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2A46A-486F-46CA-8CF7-D0A9A4CF355D}" type="datetimeFigureOut">
              <a:rPr lang="en-US" smtClean="0"/>
              <a:t>7/2/2023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43512-28CB-4CCD-B581-8EC69EB7CF9C}" type="slidenum">
              <a:rPr lang="en-US" smtClean="0"/>
              <a:t>‹#›</a:t>
            </a:fld>
            <a:endParaRPr lang="en-US"/>
          </a:p>
        </p:txBody>
      </p:sp>
    </p:spTree>
    <p:extLst>
      <p:ext uri="{BB962C8B-B14F-4D97-AF65-F5344CB8AC3E}">
        <p14:creationId xmlns:p14="http://schemas.microsoft.com/office/powerpoint/2010/main" val="594009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4.png"/><Relationship Id="rId7" Type="http://schemas.openxmlformats.org/officeDocument/2006/relationships/image" Target="../media/image22.emf"/><Relationship Id="rId12"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26.emf"/><Relationship Id="rId5" Type="http://schemas.openxmlformats.org/officeDocument/2006/relationships/image" Target="../media/image7.jpeg"/><Relationship Id="rId10" Type="http://schemas.openxmlformats.org/officeDocument/2006/relationships/image" Target="../media/image25.emf"/><Relationship Id="rId4" Type="http://schemas.openxmlformats.org/officeDocument/2006/relationships/image" Target="../media/image5.jpeg"/><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4.png"/><Relationship Id="rId7" Type="http://schemas.openxmlformats.org/officeDocument/2006/relationships/image" Target="../media/image22.emf"/><Relationship Id="rId12"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26.emf"/><Relationship Id="rId5" Type="http://schemas.openxmlformats.org/officeDocument/2006/relationships/image" Target="../media/image7.jpeg"/><Relationship Id="rId10" Type="http://schemas.openxmlformats.org/officeDocument/2006/relationships/image" Target="../media/image25.emf"/><Relationship Id="rId4" Type="http://schemas.openxmlformats.org/officeDocument/2006/relationships/image" Target="../media/image5.jpeg"/><Relationship Id="rId9" Type="http://schemas.openxmlformats.org/officeDocument/2006/relationships/image" Target="../media/image24.emf"/></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11.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51820"/>
            <a:ext cx="12191996" cy="6845298"/>
          </a:xfrm>
          <a:prstGeom prst="rect">
            <a:avLst/>
          </a:prstGeom>
        </p:spPr>
      </p:pic>
    </p:spTree>
    <p:extLst>
      <p:ext uri="{BB962C8B-B14F-4D97-AF65-F5344CB8AC3E}">
        <p14:creationId xmlns:p14="http://schemas.microsoft.com/office/powerpoint/2010/main" val="166043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8"/>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8A454554-482E-242F-8C8F-AEE59ECFCA32}"/>
              </a:ext>
            </a:extLst>
          </p:cNvPr>
          <p:cNvSpPr txBox="1"/>
          <p:nvPr/>
        </p:nvSpPr>
        <p:spPr>
          <a:xfrm>
            <a:off x="177747" y="1111159"/>
            <a:ext cx="11327730" cy="4708981"/>
          </a:xfrm>
          <a:prstGeom prst="rect">
            <a:avLst/>
          </a:prstGeom>
          <a:noFill/>
        </p:spPr>
        <p:txBody>
          <a:bodyPr wrap="square">
            <a:spAutoFit/>
          </a:bodyPr>
          <a:lstStyle/>
          <a:p>
            <a:pPr algn="just"/>
            <a:r>
              <a:rPr lang="en-GB" sz="2000" dirty="0"/>
              <a:t>The hydroponic planter is designed to allow the plant to have access to water and minerals at anytime of the day. The system caters for water and nutrient supply also in times of power shortages, pump failure or any other reasons. The design essentially allows for plants to be irrigated periodically, as opposed to continuous supply, thus reducing the amount of energy required per kg produced and water wastage. The system allows for decentralized farming.</a:t>
            </a:r>
          </a:p>
          <a:p>
            <a:pPr algn="just"/>
            <a:endParaRPr lang="en-GB" sz="2000" dirty="0"/>
          </a:p>
          <a:p>
            <a:pPr algn="just"/>
            <a:r>
              <a:rPr lang="en-GB" sz="2000" b="1" dirty="0"/>
              <a:t>Technology Area</a:t>
            </a:r>
          </a:p>
          <a:p>
            <a:pPr algn="just"/>
            <a:r>
              <a:rPr lang="en-GB" sz="2000" dirty="0"/>
              <a:t>Water Efficiency, Energy Efficiency,</a:t>
            </a:r>
          </a:p>
          <a:p>
            <a:pPr algn="just"/>
            <a:r>
              <a:rPr lang="en-GB" sz="2000" dirty="0"/>
              <a:t> Land use Efficiency</a:t>
            </a:r>
          </a:p>
          <a:p>
            <a:pPr algn="just"/>
            <a:endParaRPr lang="en-GB" sz="2000" b="1" dirty="0"/>
          </a:p>
          <a:p>
            <a:pPr algn="just"/>
            <a:r>
              <a:rPr lang="en-GB" sz="2000" b="1" dirty="0"/>
              <a:t>RDI Cluster</a:t>
            </a:r>
          </a:p>
          <a:p>
            <a:pPr algn="just"/>
            <a:r>
              <a:rPr lang="en-GB" sz="2000" dirty="0"/>
              <a:t>Productive Use of Water</a:t>
            </a:r>
          </a:p>
          <a:p>
            <a:pPr algn="just"/>
            <a:endParaRPr lang="en-GB" sz="2000" dirty="0"/>
          </a:p>
          <a:p>
            <a:pPr algn="just"/>
            <a:r>
              <a:rPr lang="en-GB" sz="2000" b="1" dirty="0"/>
              <a:t>Impact</a:t>
            </a:r>
          </a:p>
          <a:p>
            <a:pPr algn="just"/>
            <a:r>
              <a:rPr lang="en-GB" sz="2000" dirty="0"/>
              <a:t>Enterprise Development, Capacity development</a:t>
            </a:r>
          </a:p>
        </p:txBody>
      </p:sp>
      <p:sp>
        <p:nvSpPr>
          <p:cNvPr id="11" name="TextBox 10">
            <a:extLst>
              <a:ext uri="{FF2B5EF4-FFF2-40B4-BE49-F238E27FC236}">
                <a16:creationId xmlns:a16="http://schemas.microsoft.com/office/drawing/2014/main" id="{401497F2-CCF2-9C32-DCE6-89290BB8AF6B}"/>
              </a:ext>
            </a:extLst>
          </p:cNvPr>
          <p:cNvSpPr txBox="1"/>
          <p:nvPr/>
        </p:nvSpPr>
        <p:spPr>
          <a:xfrm>
            <a:off x="72190" y="72187"/>
            <a:ext cx="11815010" cy="707886"/>
          </a:xfrm>
          <a:prstGeom prst="rect">
            <a:avLst/>
          </a:prstGeom>
          <a:noFill/>
        </p:spPr>
        <p:txBody>
          <a:bodyPr wrap="square" rtlCol="0">
            <a:spAutoFit/>
          </a:bodyPr>
          <a:lstStyle/>
          <a:p>
            <a:r>
              <a:rPr lang="en-US" sz="4000" b="1" dirty="0">
                <a:solidFill>
                  <a:schemeClr val="bg1"/>
                </a:solidFill>
                <a:latin typeface="+mj-lt"/>
              </a:rPr>
              <a:t>WADER: HYDROPONIC PLANTER- FOOD SECURITY</a:t>
            </a:r>
            <a:endParaRPr lang="en-ZA" sz="4000" b="1" dirty="0">
              <a:solidFill>
                <a:schemeClr val="bg1"/>
              </a:solidFill>
              <a:latin typeface="+mj-lt"/>
            </a:endParaRPr>
          </a:p>
        </p:txBody>
      </p:sp>
      <p:pic>
        <p:nvPicPr>
          <p:cNvPr id="13" name="Content Placeholder 13">
            <a:extLst>
              <a:ext uri="{FF2B5EF4-FFF2-40B4-BE49-F238E27FC236}">
                <a16:creationId xmlns:a16="http://schemas.microsoft.com/office/drawing/2014/main" id="{B4F62586-0F9A-014D-A3FF-ABB1AE30FB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495043" y="3021466"/>
            <a:ext cx="3114715" cy="2336036"/>
          </a:xfrm>
          <a:prstGeom prst="rect">
            <a:avLst/>
          </a:prstGeom>
        </p:spPr>
      </p:pic>
      <p:pic>
        <p:nvPicPr>
          <p:cNvPr id="17" name="Picture 16">
            <a:extLst>
              <a:ext uri="{FF2B5EF4-FFF2-40B4-BE49-F238E27FC236}">
                <a16:creationId xmlns:a16="http://schemas.microsoft.com/office/drawing/2014/main" id="{CE58C6AB-AEDF-78EE-7F91-75C2474F7C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0088" y="2689057"/>
            <a:ext cx="2293432" cy="3057783"/>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561" r="26929"/>
          <a:stretch/>
        </p:blipFill>
        <p:spPr>
          <a:xfrm>
            <a:off x="11036347" y="5216704"/>
            <a:ext cx="1142954" cy="1633273"/>
          </a:xfrm>
          <a:prstGeom prst="rect">
            <a:avLst/>
          </a:prstGeom>
        </p:spPr>
      </p:pic>
    </p:spTree>
    <p:extLst>
      <p:ext uri="{BB962C8B-B14F-4D97-AF65-F5344CB8AC3E}">
        <p14:creationId xmlns:p14="http://schemas.microsoft.com/office/powerpoint/2010/main" val="4056222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E805A6A5-387C-0BA3-DA4C-8E5B8B29EBEE}"/>
              </a:ext>
            </a:extLst>
          </p:cNvPr>
          <p:cNvSpPr txBox="1"/>
          <p:nvPr/>
        </p:nvSpPr>
        <p:spPr>
          <a:xfrm>
            <a:off x="156475" y="57587"/>
            <a:ext cx="10893331" cy="707886"/>
          </a:xfrm>
          <a:prstGeom prst="rect">
            <a:avLst/>
          </a:prstGeom>
          <a:noFill/>
        </p:spPr>
        <p:txBody>
          <a:bodyPr wrap="square" rtlCol="0">
            <a:spAutoFit/>
          </a:bodyPr>
          <a:lstStyle/>
          <a:p>
            <a:r>
              <a:rPr lang="en-US" sz="4000" b="1" dirty="0">
                <a:solidFill>
                  <a:schemeClr val="bg1"/>
                </a:solidFill>
                <a:latin typeface="+mj-lt"/>
              </a:rPr>
              <a:t>SASTEP: SANITATION TECHNOLOGY ACCELERATOR</a:t>
            </a:r>
            <a:endParaRPr lang="en-ZA" sz="4000" b="1" dirty="0">
              <a:solidFill>
                <a:schemeClr val="bg1"/>
              </a:solidFill>
              <a:latin typeface="+mj-lt"/>
            </a:endParaRPr>
          </a:p>
        </p:txBody>
      </p:sp>
      <p:sp>
        <p:nvSpPr>
          <p:cNvPr id="11" name="Text Placeholder 3">
            <a:extLst>
              <a:ext uri="{FF2B5EF4-FFF2-40B4-BE49-F238E27FC236}">
                <a16:creationId xmlns:a16="http://schemas.microsoft.com/office/drawing/2014/main" id="{D8E21843-0507-9239-F078-C3FF365B3DD4}"/>
              </a:ext>
            </a:extLst>
          </p:cNvPr>
          <p:cNvSpPr txBox="1">
            <a:spLocks/>
          </p:cNvSpPr>
          <p:nvPr/>
        </p:nvSpPr>
        <p:spPr>
          <a:xfrm>
            <a:off x="417966" y="1169582"/>
            <a:ext cx="5163684" cy="4370404"/>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solidFill>
            </a:endParaRPr>
          </a:p>
          <a:p>
            <a:endParaRPr lang="en-US" sz="2400" dirty="0">
              <a:solidFill>
                <a:schemeClr val="tx1"/>
              </a:solidFill>
            </a:endParaRPr>
          </a:p>
          <a:p>
            <a:r>
              <a:rPr lang="en-US" sz="2400" b="1" dirty="0">
                <a:solidFill>
                  <a:schemeClr val="tx1"/>
                </a:solidFill>
              </a:rPr>
              <a:t>SOUTH AFRICAN SANITATION TECHNOLOGY ENTERPRISE PROGRAMME</a:t>
            </a:r>
          </a:p>
          <a:p>
            <a:endParaRPr lang="en-US" sz="2400" dirty="0">
              <a:solidFill>
                <a:schemeClr val="tx1"/>
              </a:solidFill>
            </a:endParaRPr>
          </a:p>
          <a:p>
            <a:r>
              <a:rPr lang="en-US" sz="2400" dirty="0">
                <a:solidFill>
                  <a:schemeClr val="tx1"/>
                </a:solidFill>
              </a:rPr>
              <a:t>Non-sewered systems (Reinventing the toilet)</a:t>
            </a:r>
          </a:p>
          <a:p>
            <a:pPr lvl="1"/>
            <a:r>
              <a:rPr lang="en-US" sz="2000" b="1" dirty="0"/>
              <a:t>Appliance design </a:t>
            </a:r>
            <a:r>
              <a:rPr lang="en-US" sz="2000" dirty="0"/>
              <a:t>for households</a:t>
            </a:r>
          </a:p>
          <a:p>
            <a:pPr lvl="1"/>
            <a:r>
              <a:rPr lang="en-US" sz="2000" b="1" dirty="0"/>
              <a:t>Modular </a:t>
            </a:r>
            <a:r>
              <a:rPr lang="en-US" sz="2000" dirty="0"/>
              <a:t>systems for household, communal and commercial spaces</a:t>
            </a:r>
          </a:p>
          <a:p>
            <a:pPr lvl="1"/>
            <a:r>
              <a:rPr lang="en-US" sz="2000" b="1" dirty="0"/>
              <a:t>Convenience of a flush</a:t>
            </a:r>
          </a:p>
          <a:p>
            <a:pPr lvl="1"/>
            <a:r>
              <a:rPr lang="en-US" sz="2000" b="1" dirty="0"/>
              <a:t>Resource efficient toilets </a:t>
            </a:r>
            <a:r>
              <a:rPr lang="en-US" sz="2000" dirty="0"/>
              <a:t>and toilet systems</a:t>
            </a:r>
          </a:p>
          <a:p>
            <a:pPr lvl="1"/>
            <a:r>
              <a:rPr lang="en-US" sz="2000" b="1" dirty="0"/>
              <a:t>Systems designed for circularity </a:t>
            </a:r>
            <a:r>
              <a:rPr lang="en-US" sz="2000" dirty="0"/>
              <a:t>(Full recycle membrane systems (water), and Sludge valorization systems)</a:t>
            </a:r>
          </a:p>
          <a:p>
            <a:pPr lvl="1"/>
            <a:r>
              <a:rPr lang="en-US" sz="2000" b="1" dirty="0"/>
              <a:t>Cost </a:t>
            </a:r>
            <a:r>
              <a:rPr lang="en-US" sz="2000" dirty="0"/>
              <a:t>(Understand cradle to grave  cost (Lifecycle cost)</a:t>
            </a:r>
          </a:p>
          <a:p>
            <a:pPr lvl="1"/>
            <a:endParaRPr lang="en-US" sz="2000" dirty="0"/>
          </a:p>
          <a:p>
            <a:pPr lvl="1"/>
            <a:endParaRPr lang="en-US" sz="2000" dirty="0"/>
          </a:p>
          <a:p>
            <a:endParaRPr lang="en-US" sz="2400" dirty="0"/>
          </a:p>
          <a:p>
            <a:endParaRPr lang="en-US" dirty="0"/>
          </a:p>
        </p:txBody>
      </p:sp>
      <p:grpSp>
        <p:nvGrpSpPr>
          <p:cNvPr id="12" name="Group 11">
            <a:extLst>
              <a:ext uri="{FF2B5EF4-FFF2-40B4-BE49-F238E27FC236}">
                <a16:creationId xmlns:a16="http://schemas.microsoft.com/office/drawing/2014/main" id="{83342119-7C02-7BB3-AA5D-2210C922C725}"/>
              </a:ext>
            </a:extLst>
          </p:cNvPr>
          <p:cNvGrpSpPr/>
          <p:nvPr/>
        </p:nvGrpSpPr>
        <p:grpSpPr>
          <a:xfrm>
            <a:off x="5847798" y="1225980"/>
            <a:ext cx="5926236" cy="4257607"/>
            <a:chOff x="5519736" y="492062"/>
            <a:chExt cx="6406116" cy="5105247"/>
          </a:xfrm>
        </p:grpSpPr>
        <p:pic>
          <p:nvPicPr>
            <p:cNvPr id="13" name="Picture 12">
              <a:extLst>
                <a:ext uri="{FF2B5EF4-FFF2-40B4-BE49-F238E27FC236}">
                  <a16:creationId xmlns:a16="http://schemas.microsoft.com/office/drawing/2014/main" id="{497B2BAC-467F-1B27-E396-BF8372C90D80}"/>
                </a:ext>
              </a:extLst>
            </p:cNvPr>
            <p:cNvPicPr>
              <a:picLocks noChangeAspect="1"/>
            </p:cNvPicPr>
            <p:nvPr/>
          </p:nvPicPr>
          <p:blipFill>
            <a:blip r:embed="rId7"/>
            <a:stretch>
              <a:fillRect/>
            </a:stretch>
          </p:blipFill>
          <p:spPr>
            <a:xfrm>
              <a:off x="9704552" y="2386156"/>
              <a:ext cx="1940604" cy="1146355"/>
            </a:xfrm>
            <a:prstGeom prst="rect">
              <a:avLst/>
            </a:prstGeom>
          </p:spPr>
        </p:pic>
        <p:pic>
          <p:nvPicPr>
            <p:cNvPr id="17" name="Picture 16">
              <a:extLst>
                <a:ext uri="{FF2B5EF4-FFF2-40B4-BE49-F238E27FC236}">
                  <a16:creationId xmlns:a16="http://schemas.microsoft.com/office/drawing/2014/main" id="{510A466B-DB72-CB7F-B980-AF048EA8262D}"/>
                </a:ext>
              </a:extLst>
            </p:cNvPr>
            <p:cNvPicPr>
              <a:picLocks noChangeAspect="1"/>
            </p:cNvPicPr>
            <p:nvPr/>
          </p:nvPicPr>
          <p:blipFill>
            <a:blip r:embed="rId8"/>
            <a:stretch>
              <a:fillRect/>
            </a:stretch>
          </p:blipFill>
          <p:spPr>
            <a:xfrm>
              <a:off x="8817858" y="1877943"/>
              <a:ext cx="1048914" cy="1190101"/>
            </a:xfrm>
            <a:prstGeom prst="rect">
              <a:avLst/>
            </a:prstGeom>
          </p:spPr>
        </p:pic>
        <p:pic>
          <p:nvPicPr>
            <p:cNvPr id="18" name="Picture Placeholder 1">
              <a:extLst>
                <a:ext uri="{FF2B5EF4-FFF2-40B4-BE49-F238E27FC236}">
                  <a16:creationId xmlns:a16="http://schemas.microsoft.com/office/drawing/2014/main" id="{A5318B7C-B11B-5D4D-CB5A-FC6ABBBA2E14}"/>
                </a:ext>
              </a:extLst>
            </p:cNvPr>
            <p:cNvPicPr>
              <a:picLocks noChangeAspect="1"/>
            </p:cNvPicPr>
            <p:nvPr/>
          </p:nvPicPr>
          <p:blipFill>
            <a:blip r:embed="rId9"/>
            <a:srcRect l="2208" r="2208"/>
            <a:stretch>
              <a:fillRect/>
            </a:stretch>
          </p:blipFill>
          <p:spPr>
            <a:xfrm>
              <a:off x="9825828" y="4346671"/>
              <a:ext cx="2100024" cy="1193314"/>
            </a:xfrm>
            <a:prstGeom prst="rect">
              <a:avLst/>
            </a:prstGeom>
          </p:spPr>
        </p:pic>
        <p:pic>
          <p:nvPicPr>
            <p:cNvPr id="20" name="Picture 19">
              <a:extLst>
                <a:ext uri="{FF2B5EF4-FFF2-40B4-BE49-F238E27FC236}">
                  <a16:creationId xmlns:a16="http://schemas.microsoft.com/office/drawing/2014/main" id="{778560CE-4A21-1B88-9536-EAAD9B9B21CB}"/>
                </a:ext>
              </a:extLst>
            </p:cNvPr>
            <p:cNvPicPr>
              <a:picLocks noChangeAspect="1"/>
            </p:cNvPicPr>
            <p:nvPr/>
          </p:nvPicPr>
          <p:blipFill>
            <a:blip r:embed="rId10"/>
            <a:stretch>
              <a:fillRect/>
            </a:stretch>
          </p:blipFill>
          <p:spPr>
            <a:xfrm>
              <a:off x="5519736" y="3646682"/>
              <a:ext cx="3506001" cy="1950627"/>
            </a:xfrm>
            <a:prstGeom prst="rect">
              <a:avLst/>
            </a:prstGeom>
          </p:spPr>
        </p:pic>
        <p:pic>
          <p:nvPicPr>
            <p:cNvPr id="21" name="Picture 20">
              <a:extLst>
                <a:ext uri="{FF2B5EF4-FFF2-40B4-BE49-F238E27FC236}">
                  <a16:creationId xmlns:a16="http://schemas.microsoft.com/office/drawing/2014/main" id="{802E282B-D165-AD8D-F68A-DDC6BC2438C7}"/>
                </a:ext>
              </a:extLst>
            </p:cNvPr>
            <p:cNvPicPr>
              <a:picLocks noChangeAspect="1"/>
            </p:cNvPicPr>
            <p:nvPr/>
          </p:nvPicPr>
          <p:blipFill>
            <a:blip r:embed="rId11"/>
            <a:stretch>
              <a:fillRect/>
            </a:stretch>
          </p:blipFill>
          <p:spPr>
            <a:xfrm>
              <a:off x="7739489" y="492062"/>
              <a:ext cx="3312872" cy="1857518"/>
            </a:xfrm>
            <a:prstGeom prst="rect">
              <a:avLst/>
            </a:prstGeom>
          </p:spPr>
        </p:pic>
        <p:cxnSp>
          <p:nvCxnSpPr>
            <p:cNvPr id="22" name="Straight Arrow Connector 21">
              <a:extLst>
                <a:ext uri="{FF2B5EF4-FFF2-40B4-BE49-F238E27FC236}">
                  <a16:creationId xmlns:a16="http://schemas.microsoft.com/office/drawing/2014/main" id="{02CCAFFB-C939-EBB9-3C41-B6DD4846B852}"/>
                </a:ext>
              </a:extLst>
            </p:cNvPr>
            <p:cNvCxnSpPr/>
            <p:nvPr/>
          </p:nvCxnSpPr>
          <p:spPr>
            <a:xfrm flipV="1">
              <a:off x="7981950" y="3031468"/>
              <a:ext cx="738188" cy="56098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grpSp>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spTree>
    <p:extLst>
      <p:ext uri="{BB962C8B-B14F-4D97-AF65-F5344CB8AC3E}">
        <p14:creationId xmlns:p14="http://schemas.microsoft.com/office/powerpoint/2010/main" val="428292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E805A6A5-387C-0BA3-DA4C-8E5B8B29EBEE}"/>
              </a:ext>
            </a:extLst>
          </p:cNvPr>
          <p:cNvSpPr txBox="1"/>
          <p:nvPr/>
        </p:nvSpPr>
        <p:spPr>
          <a:xfrm>
            <a:off x="156475" y="57587"/>
            <a:ext cx="10893331" cy="707886"/>
          </a:xfrm>
          <a:prstGeom prst="rect">
            <a:avLst/>
          </a:prstGeom>
          <a:noFill/>
        </p:spPr>
        <p:txBody>
          <a:bodyPr wrap="square" rtlCol="0">
            <a:spAutoFit/>
          </a:bodyPr>
          <a:lstStyle/>
          <a:p>
            <a:r>
              <a:rPr lang="en-US" sz="4000" b="1" dirty="0">
                <a:solidFill>
                  <a:schemeClr val="bg1"/>
                </a:solidFill>
                <a:latin typeface="+mj-lt"/>
              </a:rPr>
              <a:t>SASTEP: SANITATION TECHNOLOGY ACCELERATOR</a:t>
            </a:r>
            <a:endParaRPr lang="en-ZA" sz="4000" b="1" dirty="0">
              <a:solidFill>
                <a:schemeClr val="bg1"/>
              </a:solidFill>
              <a:latin typeface="+mj-lt"/>
            </a:endParaRPr>
          </a:p>
        </p:txBody>
      </p:sp>
      <p:sp>
        <p:nvSpPr>
          <p:cNvPr id="11" name="Text Placeholder 3">
            <a:extLst>
              <a:ext uri="{FF2B5EF4-FFF2-40B4-BE49-F238E27FC236}">
                <a16:creationId xmlns:a16="http://schemas.microsoft.com/office/drawing/2014/main" id="{D8E21843-0507-9239-F078-C3FF365B3DD4}"/>
              </a:ext>
            </a:extLst>
          </p:cNvPr>
          <p:cNvSpPr txBox="1">
            <a:spLocks/>
          </p:cNvSpPr>
          <p:nvPr/>
        </p:nvSpPr>
        <p:spPr>
          <a:xfrm>
            <a:off x="417966" y="1169582"/>
            <a:ext cx="5163684" cy="4370404"/>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solidFill>
            </a:endParaRPr>
          </a:p>
          <a:p>
            <a:endParaRPr lang="en-US" sz="2400" dirty="0">
              <a:solidFill>
                <a:schemeClr val="tx1"/>
              </a:solidFill>
            </a:endParaRPr>
          </a:p>
          <a:p>
            <a:r>
              <a:rPr lang="en-US" sz="2400" b="1" dirty="0">
                <a:solidFill>
                  <a:schemeClr val="tx1"/>
                </a:solidFill>
              </a:rPr>
              <a:t>SOUTH AFRICAN SANITATION TECHNOLOGY ENTERPRISE PROGRAMME</a:t>
            </a:r>
          </a:p>
          <a:p>
            <a:endParaRPr lang="en-US" sz="2400" dirty="0">
              <a:solidFill>
                <a:schemeClr val="tx1"/>
              </a:solidFill>
            </a:endParaRPr>
          </a:p>
          <a:p>
            <a:r>
              <a:rPr lang="en-US" sz="2400" dirty="0">
                <a:solidFill>
                  <a:schemeClr val="tx1"/>
                </a:solidFill>
              </a:rPr>
              <a:t>Non-sewered systems (Reinventing the toilet)</a:t>
            </a:r>
          </a:p>
          <a:p>
            <a:pPr lvl="1"/>
            <a:r>
              <a:rPr lang="en-US" sz="2000" b="1" dirty="0"/>
              <a:t>Appliance design </a:t>
            </a:r>
            <a:r>
              <a:rPr lang="en-US" sz="2000" dirty="0"/>
              <a:t>for households</a:t>
            </a:r>
          </a:p>
          <a:p>
            <a:pPr lvl="1"/>
            <a:r>
              <a:rPr lang="en-US" sz="2000" b="1" dirty="0"/>
              <a:t>Modular </a:t>
            </a:r>
            <a:r>
              <a:rPr lang="en-US" sz="2000" dirty="0"/>
              <a:t>systems for household, communal and commercial spaces</a:t>
            </a:r>
          </a:p>
          <a:p>
            <a:pPr lvl="1"/>
            <a:r>
              <a:rPr lang="en-US" sz="2000" b="1" dirty="0"/>
              <a:t>Convenience of a flush</a:t>
            </a:r>
          </a:p>
          <a:p>
            <a:pPr lvl="1"/>
            <a:r>
              <a:rPr lang="en-US" sz="2000" b="1" dirty="0"/>
              <a:t>Resource efficient toilets </a:t>
            </a:r>
            <a:r>
              <a:rPr lang="en-US" sz="2000" dirty="0"/>
              <a:t>and toilet systems</a:t>
            </a:r>
          </a:p>
          <a:p>
            <a:pPr lvl="1"/>
            <a:r>
              <a:rPr lang="en-US" sz="2000" b="1" dirty="0"/>
              <a:t>Systems designed for circularity </a:t>
            </a:r>
            <a:r>
              <a:rPr lang="en-US" sz="2000" dirty="0"/>
              <a:t>(Full recycle membrane systems (water), and Sludge valorization systems)</a:t>
            </a:r>
          </a:p>
          <a:p>
            <a:pPr lvl="1"/>
            <a:r>
              <a:rPr lang="en-US" sz="2000" b="1" dirty="0"/>
              <a:t>Cost </a:t>
            </a:r>
            <a:r>
              <a:rPr lang="en-US" sz="2000" dirty="0"/>
              <a:t>(Understand cradle to grave  cost (Lifecycle cost)</a:t>
            </a:r>
          </a:p>
          <a:p>
            <a:pPr lvl="1"/>
            <a:endParaRPr lang="en-US" sz="2000" dirty="0"/>
          </a:p>
          <a:p>
            <a:pPr lvl="1"/>
            <a:endParaRPr lang="en-US" sz="2000" dirty="0"/>
          </a:p>
          <a:p>
            <a:endParaRPr lang="en-US" sz="2400" dirty="0"/>
          </a:p>
          <a:p>
            <a:endParaRPr lang="en-US" dirty="0"/>
          </a:p>
        </p:txBody>
      </p:sp>
      <p:grpSp>
        <p:nvGrpSpPr>
          <p:cNvPr id="12" name="Group 11">
            <a:extLst>
              <a:ext uri="{FF2B5EF4-FFF2-40B4-BE49-F238E27FC236}">
                <a16:creationId xmlns:a16="http://schemas.microsoft.com/office/drawing/2014/main" id="{83342119-7C02-7BB3-AA5D-2210C922C725}"/>
              </a:ext>
            </a:extLst>
          </p:cNvPr>
          <p:cNvGrpSpPr/>
          <p:nvPr/>
        </p:nvGrpSpPr>
        <p:grpSpPr>
          <a:xfrm>
            <a:off x="5847798" y="1225980"/>
            <a:ext cx="5926236" cy="4257607"/>
            <a:chOff x="5519736" y="492062"/>
            <a:chExt cx="6406116" cy="5105247"/>
          </a:xfrm>
        </p:grpSpPr>
        <p:pic>
          <p:nvPicPr>
            <p:cNvPr id="13" name="Picture 12">
              <a:extLst>
                <a:ext uri="{FF2B5EF4-FFF2-40B4-BE49-F238E27FC236}">
                  <a16:creationId xmlns:a16="http://schemas.microsoft.com/office/drawing/2014/main" id="{497B2BAC-467F-1B27-E396-BF8372C90D80}"/>
                </a:ext>
              </a:extLst>
            </p:cNvPr>
            <p:cNvPicPr>
              <a:picLocks noChangeAspect="1"/>
            </p:cNvPicPr>
            <p:nvPr/>
          </p:nvPicPr>
          <p:blipFill>
            <a:blip r:embed="rId7"/>
            <a:stretch>
              <a:fillRect/>
            </a:stretch>
          </p:blipFill>
          <p:spPr>
            <a:xfrm>
              <a:off x="9704552" y="2386156"/>
              <a:ext cx="1940604" cy="1146355"/>
            </a:xfrm>
            <a:prstGeom prst="rect">
              <a:avLst/>
            </a:prstGeom>
          </p:spPr>
        </p:pic>
        <p:pic>
          <p:nvPicPr>
            <p:cNvPr id="17" name="Picture 16">
              <a:extLst>
                <a:ext uri="{FF2B5EF4-FFF2-40B4-BE49-F238E27FC236}">
                  <a16:creationId xmlns:a16="http://schemas.microsoft.com/office/drawing/2014/main" id="{510A466B-DB72-CB7F-B980-AF048EA8262D}"/>
                </a:ext>
              </a:extLst>
            </p:cNvPr>
            <p:cNvPicPr>
              <a:picLocks noChangeAspect="1"/>
            </p:cNvPicPr>
            <p:nvPr/>
          </p:nvPicPr>
          <p:blipFill>
            <a:blip r:embed="rId8"/>
            <a:stretch>
              <a:fillRect/>
            </a:stretch>
          </p:blipFill>
          <p:spPr>
            <a:xfrm>
              <a:off x="8817858" y="1877943"/>
              <a:ext cx="1048914" cy="1190101"/>
            </a:xfrm>
            <a:prstGeom prst="rect">
              <a:avLst/>
            </a:prstGeom>
          </p:spPr>
        </p:pic>
        <p:pic>
          <p:nvPicPr>
            <p:cNvPr id="18" name="Picture Placeholder 1">
              <a:extLst>
                <a:ext uri="{FF2B5EF4-FFF2-40B4-BE49-F238E27FC236}">
                  <a16:creationId xmlns:a16="http://schemas.microsoft.com/office/drawing/2014/main" id="{A5318B7C-B11B-5D4D-CB5A-FC6ABBBA2E14}"/>
                </a:ext>
              </a:extLst>
            </p:cNvPr>
            <p:cNvPicPr>
              <a:picLocks noChangeAspect="1"/>
            </p:cNvPicPr>
            <p:nvPr/>
          </p:nvPicPr>
          <p:blipFill>
            <a:blip r:embed="rId9"/>
            <a:srcRect l="2208" r="2208"/>
            <a:stretch>
              <a:fillRect/>
            </a:stretch>
          </p:blipFill>
          <p:spPr>
            <a:xfrm>
              <a:off x="9825828" y="4346671"/>
              <a:ext cx="2100024" cy="1193314"/>
            </a:xfrm>
            <a:prstGeom prst="rect">
              <a:avLst/>
            </a:prstGeom>
          </p:spPr>
        </p:pic>
        <p:pic>
          <p:nvPicPr>
            <p:cNvPr id="20" name="Picture 19">
              <a:extLst>
                <a:ext uri="{FF2B5EF4-FFF2-40B4-BE49-F238E27FC236}">
                  <a16:creationId xmlns:a16="http://schemas.microsoft.com/office/drawing/2014/main" id="{778560CE-4A21-1B88-9536-EAAD9B9B21CB}"/>
                </a:ext>
              </a:extLst>
            </p:cNvPr>
            <p:cNvPicPr>
              <a:picLocks noChangeAspect="1"/>
            </p:cNvPicPr>
            <p:nvPr/>
          </p:nvPicPr>
          <p:blipFill>
            <a:blip r:embed="rId10"/>
            <a:stretch>
              <a:fillRect/>
            </a:stretch>
          </p:blipFill>
          <p:spPr>
            <a:xfrm>
              <a:off x="5519736" y="3646682"/>
              <a:ext cx="3506001" cy="1950627"/>
            </a:xfrm>
            <a:prstGeom prst="rect">
              <a:avLst/>
            </a:prstGeom>
          </p:spPr>
        </p:pic>
        <p:pic>
          <p:nvPicPr>
            <p:cNvPr id="21" name="Picture 20">
              <a:extLst>
                <a:ext uri="{FF2B5EF4-FFF2-40B4-BE49-F238E27FC236}">
                  <a16:creationId xmlns:a16="http://schemas.microsoft.com/office/drawing/2014/main" id="{802E282B-D165-AD8D-F68A-DDC6BC2438C7}"/>
                </a:ext>
              </a:extLst>
            </p:cNvPr>
            <p:cNvPicPr>
              <a:picLocks noChangeAspect="1"/>
            </p:cNvPicPr>
            <p:nvPr/>
          </p:nvPicPr>
          <p:blipFill>
            <a:blip r:embed="rId11"/>
            <a:stretch>
              <a:fillRect/>
            </a:stretch>
          </p:blipFill>
          <p:spPr>
            <a:xfrm>
              <a:off x="7739489" y="492062"/>
              <a:ext cx="3312872" cy="1857518"/>
            </a:xfrm>
            <a:prstGeom prst="rect">
              <a:avLst/>
            </a:prstGeom>
          </p:spPr>
        </p:pic>
        <p:cxnSp>
          <p:nvCxnSpPr>
            <p:cNvPr id="22" name="Straight Arrow Connector 21">
              <a:extLst>
                <a:ext uri="{FF2B5EF4-FFF2-40B4-BE49-F238E27FC236}">
                  <a16:creationId xmlns:a16="http://schemas.microsoft.com/office/drawing/2014/main" id="{02CCAFFB-C939-EBB9-3C41-B6DD4846B852}"/>
                </a:ext>
              </a:extLst>
            </p:cNvPr>
            <p:cNvCxnSpPr/>
            <p:nvPr/>
          </p:nvCxnSpPr>
          <p:spPr>
            <a:xfrm flipV="1">
              <a:off x="7981950" y="3031468"/>
              <a:ext cx="738188" cy="56098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grpSp>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spTree>
    <p:extLst>
      <p:ext uri="{BB962C8B-B14F-4D97-AF65-F5344CB8AC3E}">
        <p14:creationId xmlns:p14="http://schemas.microsoft.com/office/powerpoint/2010/main" val="3613458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7111" y="107922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E805A6A5-387C-0BA3-DA4C-8E5B8B29EBEE}"/>
              </a:ext>
            </a:extLst>
          </p:cNvPr>
          <p:cNvSpPr txBox="1"/>
          <p:nvPr/>
        </p:nvSpPr>
        <p:spPr>
          <a:xfrm>
            <a:off x="89956" y="32818"/>
            <a:ext cx="10923520" cy="707886"/>
          </a:xfrm>
          <a:prstGeom prst="rect">
            <a:avLst/>
          </a:prstGeom>
          <a:noFill/>
        </p:spPr>
        <p:txBody>
          <a:bodyPr wrap="square" rtlCol="0">
            <a:spAutoFit/>
          </a:bodyPr>
          <a:lstStyle/>
          <a:p>
            <a:r>
              <a:rPr lang="en-US" sz="4000" b="1" dirty="0">
                <a:solidFill>
                  <a:schemeClr val="bg1"/>
                </a:solidFill>
                <a:latin typeface="+mj-lt"/>
              </a:rPr>
              <a:t>SASTEP: SCHOOLS SANITATION</a:t>
            </a:r>
            <a:endParaRPr lang="en-ZA" sz="4000" b="1" dirty="0">
              <a:solidFill>
                <a:schemeClr val="bg1"/>
              </a:solidFill>
              <a:latin typeface="+mj-lt"/>
            </a:endParaRPr>
          </a:p>
        </p:txBody>
      </p:sp>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grpSp>
        <p:nvGrpSpPr>
          <p:cNvPr id="2" name="Group 1">
            <a:extLst>
              <a:ext uri="{FF2B5EF4-FFF2-40B4-BE49-F238E27FC236}">
                <a16:creationId xmlns:a16="http://schemas.microsoft.com/office/drawing/2014/main" id="{391DAE73-E0C1-C900-F375-C71E4D830BED}"/>
              </a:ext>
            </a:extLst>
          </p:cNvPr>
          <p:cNvGrpSpPr/>
          <p:nvPr/>
        </p:nvGrpSpPr>
        <p:grpSpPr>
          <a:xfrm>
            <a:off x="6645335" y="1394016"/>
            <a:ext cx="5173134" cy="3637307"/>
            <a:chOff x="4517569" y="1097568"/>
            <a:chExt cx="6030686" cy="4230427"/>
          </a:xfrm>
        </p:grpSpPr>
        <p:pic>
          <p:nvPicPr>
            <p:cNvPr id="23" name="Picture 2" descr="Provinces of South Africa | Mappr">
              <a:extLst>
                <a:ext uri="{FF2B5EF4-FFF2-40B4-BE49-F238E27FC236}">
                  <a16:creationId xmlns:a16="http://schemas.microsoft.com/office/drawing/2014/main" id="{42C01A56-FAA2-327A-E660-AC3892C6E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7569" y="1097568"/>
              <a:ext cx="6030686" cy="42304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ED46CF0-9720-9914-92FA-C6B050E2DC16}"/>
                </a:ext>
              </a:extLst>
            </p:cNvPr>
            <p:cNvSpPr txBox="1"/>
            <p:nvPr/>
          </p:nvSpPr>
          <p:spPr>
            <a:xfrm>
              <a:off x="7590138" y="2763249"/>
              <a:ext cx="348787" cy="3836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6F443AA-84DC-73A0-9E1E-A0DCFBF58C7E}"/>
                </a:ext>
              </a:extLst>
            </p:cNvPr>
            <p:cNvSpPr txBox="1"/>
            <p:nvPr/>
          </p:nvSpPr>
          <p:spPr>
            <a:xfrm>
              <a:off x="8404135" y="2503299"/>
              <a:ext cx="261257" cy="3836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32AD71-CE05-1989-E86E-D5D896F6BB7B}"/>
                </a:ext>
              </a:extLst>
            </p:cNvPr>
            <p:cNvSpPr txBox="1"/>
            <p:nvPr/>
          </p:nvSpPr>
          <p:spPr>
            <a:xfrm>
              <a:off x="7938926" y="4295392"/>
              <a:ext cx="299064" cy="3836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63238B5-BBBD-8C29-D7A5-835C237E183F}"/>
                </a:ext>
              </a:extLst>
            </p:cNvPr>
            <p:cNvSpPr txBox="1"/>
            <p:nvPr/>
          </p:nvSpPr>
          <p:spPr>
            <a:xfrm>
              <a:off x="8665393" y="4248639"/>
              <a:ext cx="1842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10 Schools across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3 provinces</a:t>
              </a:r>
              <a:endPar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9" name="Text Placeholder 2">
            <a:extLst>
              <a:ext uri="{FF2B5EF4-FFF2-40B4-BE49-F238E27FC236}">
                <a16:creationId xmlns:a16="http://schemas.microsoft.com/office/drawing/2014/main" id="{78482E12-C97B-6872-199A-949F3BDB0C40}"/>
              </a:ext>
            </a:extLst>
          </p:cNvPr>
          <p:cNvSpPr txBox="1">
            <a:spLocks/>
          </p:cNvSpPr>
          <p:nvPr/>
        </p:nvSpPr>
        <p:spPr>
          <a:xfrm>
            <a:off x="408106" y="1364528"/>
            <a:ext cx="5595652" cy="424770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defRPr/>
            </a:pPr>
            <a:endParaRPr lang="en-US" sz="2000" dirty="0">
              <a:solidFill>
                <a:srgbClr val="000000"/>
              </a:solidFill>
              <a:latin typeface="Calibri" panose="020F0502020204030204"/>
            </a:endParaRPr>
          </a:p>
          <a:p>
            <a:pPr marL="285750" indent="-285750" algn="just">
              <a:buFont typeface="Arial" panose="020B0604020202020204" pitchFamily="34" charset="0"/>
              <a:buChar char="•"/>
              <a:defRPr/>
            </a:pPr>
            <a:endParaRPr lang="en-US" sz="2000" dirty="0">
              <a:solidFill>
                <a:srgbClr val="000000"/>
              </a:solidFill>
              <a:latin typeface="Calibri" panose="020F0502020204030204"/>
            </a:endParaRPr>
          </a:p>
          <a:p>
            <a:pPr marL="285750" indent="-285750" algn="just">
              <a:buFont typeface="Arial" panose="020B0604020202020204" pitchFamily="34" charset="0"/>
              <a:buChar char="•"/>
              <a:defRPr/>
            </a:pPr>
            <a:endParaRPr lang="en-US" sz="2000" dirty="0">
              <a:solidFill>
                <a:srgbClr val="000000"/>
              </a:solidFill>
              <a:latin typeface="Calibri" panose="020F0502020204030204"/>
            </a:endParaRPr>
          </a:p>
          <a:p>
            <a:pPr marL="285750" indent="-285750" algn="just">
              <a:buFont typeface="Arial" panose="020B0604020202020204" pitchFamily="34" charset="0"/>
              <a:buChar char="•"/>
              <a:defRPr/>
            </a:pPr>
            <a:r>
              <a:rPr lang="en-US" sz="2000" dirty="0">
                <a:solidFill>
                  <a:srgbClr val="000000"/>
                </a:solidFill>
                <a:latin typeface="Calibri" panose="020F0502020204030204"/>
              </a:rPr>
              <a:t>Department of Education provided 10 schools across 3 provinces to pilot and demonstrate  innovative sanitation technologies.</a:t>
            </a:r>
          </a:p>
          <a:p>
            <a:pPr marL="285750" indent="-285750" algn="just">
              <a:buFont typeface="Arial" panose="020B0604020202020204" pitchFamily="34" charset="0"/>
              <a:buChar char="•"/>
              <a:defRPr/>
            </a:pPr>
            <a:r>
              <a:rPr lang="en-US" sz="2000" dirty="0">
                <a:solidFill>
                  <a:srgbClr val="000000"/>
                </a:solidFill>
                <a:latin typeface="Calibri" panose="020F0502020204030204"/>
              </a:rPr>
              <a:t>7 demo sites operational and 3 in planning &amp; implementation phase (in EC).</a:t>
            </a:r>
          </a:p>
          <a:p>
            <a:pPr marL="285750" indent="-285750" algn="just">
              <a:buFont typeface="Arial" panose="020B0604020202020204" pitchFamily="34" charset="0"/>
              <a:buChar char="•"/>
              <a:defRPr/>
            </a:pPr>
            <a:r>
              <a:rPr lang="en-US" sz="2000" dirty="0">
                <a:solidFill>
                  <a:srgbClr val="000000"/>
                </a:solidFill>
                <a:latin typeface="Calibri" panose="020F0502020204030204"/>
              </a:rPr>
              <a:t>We evaluating the technologies to collect data on:</a:t>
            </a:r>
          </a:p>
          <a:p>
            <a:pPr marL="914400" lvl="1" indent="-457200">
              <a:buFont typeface="Wingdings" panose="05000000000000000000" pitchFamily="2" charset="2"/>
              <a:buChar char="v"/>
              <a:defRPr/>
            </a:pPr>
            <a:r>
              <a:rPr lang="en-US" dirty="0">
                <a:solidFill>
                  <a:srgbClr val="000000"/>
                </a:solidFill>
                <a:latin typeface="Calibri" panose="020F0502020204030204"/>
              </a:rPr>
              <a:t>Technology performance</a:t>
            </a:r>
          </a:p>
          <a:p>
            <a:pPr marL="914400" lvl="1" indent="-457200">
              <a:buFont typeface="Wingdings" panose="05000000000000000000" pitchFamily="2" charset="2"/>
              <a:buChar char="v"/>
            </a:pPr>
            <a:r>
              <a:rPr lang="en-US" dirty="0">
                <a:solidFill>
                  <a:srgbClr val="000000"/>
                </a:solidFill>
                <a:latin typeface="Calibri" panose="020F0502020204030204"/>
              </a:rPr>
              <a:t>Benchmark Cost</a:t>
            </a:r>
          </a:p>
          <a:p>
            <a:pPr marL="914400" lvl="1" indent="-457200">
              <a:buFont typeface="Wingdings" panose="05000000000000000000" pitchFamily="2" charset="2"/>
              <a:buChar char="v"/>
            </a:pPr>
            <a:r>
              <a:rPr lang="en-US" dirty="0">
                <a:solidFill>
                  <a:srgbClr val="000000"/>
                </a:solidFill>
                <a:latin typeface="Calibri" panose="020F0502020204030204"/>
              </a:rPr>
              <a:t>User acceptance</a:t>
            </a:r>
          </a:p>
          <a:p>
            <a:pPr marL="914400" lvl="1" indent="-457200">
              <a:buFont typeface="Wingdings" panose="05000000000000000000" pitchFamily="2" charset="2"/>
              <a:buChar char="v"/>
            </a:pPr>
            <a:r>
              <a:rPr lang="en-US" dirty="0">
                <a:solidFill>
                  <a:srgbClr val="000000"/>
                </a:solidFill>
                <a:latin typeface="Calibri" panose="020F0502020204030204"/>
              </a:rPr>
              <a:t>Gender Intentionality</a:t>
            </a:r>
          </a:p>
          <a:p>
            <a:pPr marL="914400" lvl="1" indent="-457200">
              <a:buFont typeface="Wingdings" panose="05000000000000000000" pitchFamily="2" charset="2"/>
              <a:buChar char="v"/>
            </a:pPr>
            <a:r>
              <a:rPr lang="en-US" dirty="0">
                <a:solidFill>
                  <a:srgbClr val="000000"/>
                </a:solidFill>
                <a:latin typeface="Calibri" panose="020F0502020204030204"/>
              </a:rPr>
              <a:t>Standards Readiness</a:t>
            </a:r>
          </a:p>
          <a:p>
            <a:pPr marL="914400" lvl="1" indent="-457200">
              <a:buFont typeface="Wingdings" panose="05000000000000000000" pitchFamily="2" charset="2"/>
              <a:buChar char="v"/>
            </a:pPr>
            <a:r>
              <a:rPr lang="en-US" dirty="0">
                <a:solidFill>
                  <a:srgbClr val="000000"/>
                </a:solidFill>
                <a:latin typeface="Calibri" panose="020F0502020204030204"/>
              </a:rPr>
              <a:t>Climate </a:t>
            </a:r>
          </a:p>
          <a:p>
            <a:endParaRPr lang="en-ZA" sz="2000" dirty="0"/>
          </a:p>
        </p:txBody>
      </p:sp>
    </p:spTree>
    <p:extLst>
      <p:ext uri="{BB962C8B-B14F-4D97-AF65-F5344CB8AC3E}">
        <p14:creationId xmlns:p14="http://schemas.microsoft.com/office/powerpoint/2010/main" val="60817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8"/>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03696" y="972262"/>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grpSp>
        <p:nvGrpSpPr>
          <p:cNvPr id="11" name="Group 10">
            <a:extLst>
              <a:ext uri="{FF2B5EF4-FFF2-40B4-BE49-F238E27FC236}">
                <a16:creationId xmlns:a16="http://schemas.microsoft.com/office/drawing/2014/main" id="{9FBF52D4-4C79-AD6B-298A-F2E5FEA8D003}"/>
              </a:ext>
            </a:extLst>
          </p:cNvPr>
          <p:cNvGrpSpPr/>
          <p:nvPr/>
        </p:nvGrpSpPr>
        <p:grpSpPr>
          <a:xfrm>
            <a:off x="-7111" y="5139581"/>
            <a:ext cx="12199872" cy="1710396"/>
            <a:chOff x="-7111" y="5139581"/>
            <a:chExt cx="12199872" cy="1710396"/>
          </a:xfrm>
        </p:grpSpPr>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
        <p:nvSpPr>
          <p:cNvPr id="3" name="TextBox 2">
            <a:extLst>
              <a:ext uri="{FF2B5EF4-FFF2-40B4-BE49-F238E27FC236}">
                <a16:creationId xmlns:a16="http://schemas.microsoft.com/office/drawing/2014/main" id="{E805A6A5-387C-0BA3-DA4C-8E5B8B29EBEE}"/>
              </a:ext>
            </a:extLst>
          </p:cNvPr>
          <p:cNvSpPr txBox="1"/>
          <p:nvPr/>
        </p:nvSpPr>
        <p:spPr>
          <a:xfrm>
            <a:off x="-13460" y="95303"/>
            <a:ext cx="12117228" cy="646331"/>
          </a:xfrm>
          <a:prstGeom prst="rect">
            <a:avLst/>
          </a:prstGeom>
          <a:noFill/>
        </p:spPr>
        <p:txBody>
          <a:bodyPr wrap="square" rtlCol="0">
            <a:spAutoFit/>
          </a:bodyPr>
          <a:lstStyle/>
          <a:p>
            <a:r>
              <a:rPr lang="en-US" sz="3600" b="1" dirty="0">
                <a:solidFill>
                  <a:schemeClr val="bg1"/>
                </a:solidFill>
                <a:latin typeface="+mj-lt"/>
              </a:rPr>
              <a:t>SASTEP: DEMONSTRATING OVER 8 DIFFERENT TECHNOLOGIES </a:t>
            </a:r>
            <a:endParaRPr lang="en-ZA" sz="3600" b="1" dirty="0">
              <a:solidFill>
                <a:schemeClr val="bg1"/>
              </a:solidFill>
              <a:latin typeface="+mj-lt"/>
            </a:endParaRPr>
          </a:p>
        </p:txBody>
      </p:sp>
      <p:pic>
        <p:nvPicPr>
          <p:cNvPr id="17" name="Picture 16">
            <a:extLst>
              <a:ext uri="{FF2B5EF4-FFF2-40B4-BE49-F238E27FC236}">
                <a16:creationId xmlns:a16="http://schemas.microsoft.com/office/drawing/2014/main" id="{7BF88964-51C9-5152-E89A-0CC0FF181862}"/>
              </a:ext>
            </a:extLst>
          </p:cNvPr>
          <p:cNvPicPr>
            <a:picLocks noChangeAspect="1"/>
          </p:cNvPicPr>
          <p:nvPr/>
        </p:nvPicPr>
        <p:blipFill>
          <a:blip r:embed="rId8"/>
          <a:stretch>
            <a:fillRect/>
          </a:stretch>
        </p:blipFill>
        <p:spPr>
          <a:xfrm>
            <a:off x="346719" y="1288499"/>
            <a:ext cx="5929256" cy="4229390"/>
          </a:xfrm>
          <a:prstGeom prst="rect">
            <a:avLst/>
          </a:prstGeom>
        </p:spPr>
      </p:pic>
      <p:pic>
        <p:nvPicPr>
          <p:cNvPr id="18" name="Picture 17" descr="A picture containing grass, sky, outdoor, field&#10;&#10;Description automatically generated">
            <a:extLst>
              <a:ext uri="{FF2B5EF4-FFF2-40B4-BE49-F238E27FC236}">
                <a16:creationId xmlns:a16="http://schemas.microsoft.com/office/drawing/2014/main" id="{CA3EC7C3-5FA6-C88C-B3CB-2160E1A6EC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8166" y="1269667"/>
            <a:ext cx="3338764" cy="2174927"/>
          </a:xfrm>
          <a:prstGeom prst="rect">
            <a:avLst/>
          </a:prstGeom>
        </p:spPr>
      </p:pic>
      <p:pic>
        <p:nvPicPr>
          <p:cNvPr id="20" name="Picture 19">
            <a:extLst>
              <a:ext uri="{FF2B5EF4-FFF2-40B4-BE49-F238E27FC236}">
                <a16:creationId xmlns:a16="http://schemas.microsoft.com/office/drawing/2014/main" id="{0FE0F99D-7D0F-CD21-2B84-98EF02C7C0D0}"/>
              </a:ext>
            </a:extLst>
          </p:cNvPr>
          <p:cNvPicPr>
            <a:picLocks noChangeAspect="1"/>
          </p:cNvPicPr>
          <p:nvPr/>
        </p:nvPicPr>
        <p:blipFill>
          <a:blip r:embed="rId10"/>
          <a:stretch>
            <a:fillRect/>
          </a:stretch>
        </p:blipFill>
        <p:spPr>
          <a:xfrm>
            <a:off x="9368144" y="3489567"/>
            <a:ext cx="1718829" cy="2160018"/>
          </a:xfrm>
          <a:prstGeom prst="rect">
            <a:avLst/>
          </a:prstGeom>
        </p:spPr>
      </p:pic>
      <p:pic>
        <p:nvPicPr>
          <p:cNvPr id="21" name="Picture 20">
            <a:extLst>
              <a:ext uri="{FF2B5EF4-FFF2-40B4-BE49-F238E27FC236}">
                <a16:creationId xmlns:a16="http://schemas.microsoft.com/office/drawing/2014/main" id="{68E9F571-1603-D1CF-F9EB-83E890BEB6D9}"/>
              </a:ext>
            </a:extLst>
          </p:cNvPr>
          <p:cNvPicPr>
            <a:picLocks noChangeAspect="1"/>
          </p:cNvPicPr>
          <p:nvPr/>
        </p:nvPicPr>
        <p:blipFill>
          <a:blip r:embed="rId11"/>
          <a:stretch>
            <a:fillRect/>
          </a:stretch>
        </p:blipFill>
        <p:spPr>
          <a:xfrm>
            <a:off x="7708166" y="3489567"/>
            <a:ext cx="1583715" cy="2167293"/>
          </a:xfrm>
          <a:prstGeom prst="rect">
            <a:avLst/>
          </a:prstGeom>
        </p:spPr>
      </p:pic>
    </p:spTree>
    <p:extLst>
      <p:ext uri="{BB962C8B-B14F-4D97-AF65-F5344CB8AC3E}">
        <p14:creationId xmlns:p14="http://schemas.microsoft.com/office/powerpoint/2010/main" val="429359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7111" y="107922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E805A6A5-387C-0BA3-DA4C-8E5B8B29EBEE}"/>
              </a:ext>
            </a:extLst>
          </p:cNvPr>
          <p:cNvSpPr txBox="1"/>
          <p:nvPr/>
        </p:nvSpPr>
        <p:spPr>
          <a:xfrm>
            <a:off x="89956" y="32818"/>
            <a:ext cx="10923520" cy="707886"/>
          </a:xfrm>
          <a:prstGeom prst="rect">
            <a:avLst/>
          </a:prstGeom>
          <a:noFill/>
        </p:spPr>
        <p:txBody>
          <a:bodyPr wrap="square" rtlCol="0">
            <a:spAutoFit/>
          </a:bodyPr>
          <a:lstStyle/>
          <a:p>
            <a:r>
              <a:rPr lang="en-US" sz="4000" b="1" dirty="0">
                <a:solidFill>
                  <a:schemeClr val="bg1"/>
                </a:solidFill>
                <a:latin typeface="+mj-lt"/>
              </a:rPr>
              <a:t>CAPACITY BUILDING</a:t>
            </a:r>
            <a:endParaRPr lang="en-ZA" sz="4000" b="1" dirty="0">
              <a:solidFill>
                <a:schemeClr val="bg1"/>
              </a:solidFill>
              <a:latin typeface="+mj-lt"/>
            </a:endParaRPr>
          </a:p>
        </p:txBody>
      </p:sp>
      <p:sp>
        <p:nvSpPr>
          <p:cNvPr id="29" name="Text Placeholder 2">
            <a:extLst>
              <a:ext uri="{FF2B5EF4-FFF2-40B4-BE49-F238E27FC236}">
                <a16:creationId xmlns:a16="http://schemas.microsoft.com/office/drawing/2014/main" id="{78482E12-C97B-6872-199A-949F3BDB0C40}"/>
              </a:ext>
            </a:extLst>
          </p:cNvPr>
          <p:cNvSpPr txBox="1">
            <a:spLocks/>
          </p:cNvSpPr>
          <p:nvPr/>
        </p:nvSpPr>
        <p:spPr>
          <a:xfrm>
            <a:off x="89955" y="1353553"/>
            <a:ext cx="6383033" cy="45569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sz="2000" dirty="0">
                <a:solidFill>
                  <a:srgbClr val="000000"/>
                </a:solidFill>
                <a:latin typeface="Calibri" panose="020F0502020204030204"/>
              </a:rPr>
              <a:t>Building </a:t>
            </a:r>
            <a:r>
              <a:rPr lang="en-US" sz="2000" dirty="0" err="1">
                <a:solidFill>
                  <a:srgbClr val="000000"/>
                </a:solidFill>
                <a:latin typeface="Calibri" panose="020F0502020204030204"/>
              </a:rPr>
              <a:t>programmes</a:t>
            </a:r>
            <a:r>
              <a:rPr lang="en-US" sz="2000" dirty="0">
                <a:solidFill>
                  <a:srgbClr val="000000"/>
                </a:solidFill>
                <a:latin typeface="Calibri" panose="020F0502020204030204"/>
              </a:rPr>
              <a:t> for Researchers</a:t>
            </a:r>
          </a:p>
          <a:p>
            <a:pPr marL="742950" lvl="1" indent="-285750">
              <a:buFont typeface="Arial" panose="020B0604020202020204" pitchFamily="34" charset="0"/>
              <a:buChar char="•"/>
              <a:defRPr/>
            </a:pPr>
            <a:r>
              <a:rPr lang="en-US" sz="2000" dirty="0">
                <a:solidFill>
                  <a:srgbClr val="000000"/>
                </a:solidFill>
                <a:latin typeface="Calibri" panose="020F0502020204030204"/>
              </a:rPr>
              <a:t>Accelerator </a:t>
            </a:r>
            <a:r>
              <a:rPr lang="en-US" sz="2000" dirty="0" err="1">
                <a:solidFill>
                  <a:srgbClr val="000000"/>
                </a:solidFill>
                <a:latin typeface="Calibri" panose="020F0502020204030204"/>
              </a:rPr>
              <a:t>Programme</a:t>
            </a:r>
            <a:r>
              <a:rPr lang="en-US" sz="2000" dirty="0">
                <a:solidFill>
                  <a:srgbClr val="000000"/>
                </a:solidFill>
                <a:latin typeface="Calibri" panose="020F0502020204030204"/>
              </a:rPr>
              <a:t> for graduates</a:t>
            </a:r>
          </a:p>
          <a:p>
            <a:pPr marL="742950" lvl="1" indent="-285750">
              <a:buFont typeface="Arial" panose="020B0604020202020204" pitchFamily="34" charset="0"/>
              <a:buChar char="•"/>
              <a:defRPr/>
            </a:pPr>
            <a:r>
              <a:rPr lang="en-US" sz="2000" dirty="0">
                <a:solidFill>
                  <a:srgbClr val="000000"/>
                </a:solidFill>
                <a:latin typeface="Calibri" panose="020F0502020204030204"/>
              </a:rPr>
              <a:t>Hubs</a:t>
            </a:r>
          </a:p>
          <a:p>
            <a:pPr marL="742950" lvl="1" indent="-285750">
              <a:buFont typeface="Arial" panose="020B0604020202020204" pitchFamily="34" charset="0"/>
              <a:buChar char="•"/>
              <a:defRPr/>
            </a:pPr>
            <a:r>
              <a:rPr lang="en-US" sz="2000" dirty="0" err="1">
                <a:solidFill>
                  <a:srgbClr val="000000"/>
                </a:solidFill>
                <a:latin typeface="Calibri" panose="020F0502020204030204"/>
              </a:rPr>
              <a:t>Datacentre</a:t>
            </a:r>
            <a:endParaRPr lang="en-US" sz="2000" dirty="0">
              <a:solidFill>
                <a:srgbClr val="000000"/>
              </a:solidFill>
              <a:latin typeface="Calibri" panose="020F0502020204030204"/>
            </a:endParaRPr>
          </a:p>
          <a:p>
            <a:pPr marL="742950" lvl="1" indent="-285750">
              <a:buFont typeface="Arial" panose="020B0604020202020204" pitchFamily="34" charset="0"/>
              <a:buChar char="•"/>
              <a:defRPr/>
            </a:pPr>
            <a:r>
              <a:rPr lang="en-US" sz="2000" dirty="0" err="1">
                <a:solidFill>
                  <a:srgbClr val="000000"/>
                </a:solidFill>
                <a:latin typeface="Calibri" panose="020F0502020204030204"/>
              </a:rPr>
              <a:t>CoE’s</a:t>
            </a:r>
            <a:endParaRPr lang="en-US" sz="2000" dirty="0">
              <a:solidFill>
                <a:srgbClr val="000000"/>
              </a:solidFill>
              <a:latin typeface="Calibri" panose="020F0502020204030204"/>
            </a:endParaRPr>
          </a:p>
          <a:p>
            <a:pPr marL="285750" indent="-285750">
              <a:buFont typeface="Arial" panose="020B0604020202020204" pitchFamily="34" charset="0"/>
              <a:buChar char="•"/>
              <a:defRPr/>
            </a:pPr>
            <a:r>
              <a:rPr lang="en-US" sz="2000" dirty="0">
                <a:solidFill>
                  <a:srgbClr val="000000"/>
                </a:solidFill>
                <a:latin typeface="Calibri" panose="020F0502020204030204"/>
              </a:rPr>
              <a:t>Training for specific research products </a:t>
            </a:r>
          </a:p>
          <a:p>
            <a:pPr marL="285750" indent="-285750">
              <a:buFont typeface="Arial" panose="020B0604020202020204" pitchFamily="34" charset="0"/>
              <a:buChar char="•"/>
              <a:defRPr/>
            </a:pPr>
            <a:r>
              <a:rPr lang="en-US" sz="2000" dirty="0">
                <a:solidFill>
                  <a:srgbClr val="000000"/>
                </a:solidFill>
                <a:latin typeface="Calibri" panose="020F0502020204030204"/>
              </a:rPr>
              <a:t>Youth </a:t>
            </a:r>
            <a:r>
              <a:rPr lang="en-US" sz="2000" dirty="0" err="1">
                <a:solidFill>
                  <a:srgbClr val="000000"/>
                </a:solidFill>
                <a:latin typeface="Calibri" panose="020F0502020204030204"/>
              </a:rPr>
              <a:t>Programmes</a:t>
            </a:r>
            <a:r>
              <a:rPr lang="en-US" sz="2000" dirty="0">
                <a:solidFill>
                  <a:srgbClr val="000000"/>
                </a:solidFill>
                <a:latin typeface="Calibri" panose="020F0502020204030204"/>
              </a:rPr>
              <a:t> </a:t>
            </a:r>
          </a:p>
          <a:p>
            <a:pPr marL="285750" indent="-285750">
              <a:buFont typeface="Arial" panose="020B0604020202020204" pitchFamily="34" charset="0"/>
              <a:buChar char="•"/>
              <a:defRPr/>
            </a:pPr>
            <a:r>
              <a:rPr lang="en-US" sz="2000" b="1" dirty="0">
                <a:solidFill>
                  <a:srgbClr val="000000"/>
                </a:solidFill>
                <a:latin typeface="Calibri" panose="020F0502020204030204"/>
              </a:rPr>
              <a:t>Collaborative </a:t>
            </a:r>
            <a:r>
              <a:rPr lang="en-US" sz="2000" b="1" dirty="0" err="1">
                <a:solidFill>
                  <a:srgbClr val="000000"/>
                </a:solidFill>
                <a:latin typeface="Calibri" panose="020F0502020204030204"/>
              </a:rPr>
              <a:t>Programmes</a:t>
            </a:r>
            <a:r>
              <a:rPr lang="en-US" sz="2000" b="1" dirty="0">
                <a:solidFill>
                  <a:srgbClr val="000000"/>
                </a:solidFill>
                <a:latin typeface="Calibri" panose="020F0502020204030204"/>
              </a:rPr>
              <a:t> (Partnership):</a:t>
            </a:r>
          </a:p>
          <a:p>
            <a:pPr marL="742950" lvl="1" indent="-285750">
              <a:buFont typeface="Arial" panose="020B0604020202020204" pitchFamily="34" charset="0"/>
              <a:buChar char="•"/>
              <a:defRPr/>
            </a:pPr>
            <a:r>
              <a:rPr lang="en-US" sz="2000" dirty="0">
                <a:solidFill>
                  <a:srgbClr val="000000"/>
                </a:solidFill>
                <a:latin typeface="Calibri" panose="020F0502020204030204"/>
              </a:rPr>
              <a:t>WETSKILLS (SADC – WEF SKILLS)</a:t>
            </a:r>
          </a:p>
          <a:p>
            <a:pPr marL="742950" lvl="1" indent="-285750">
              <a:buFont typeface="Arial" panose="020B0604020202020204" pitchFamily="34" charset="0"/>
              <a:buChar char="•"/>
              <a:defRPr/>
            </a:pPr>
            <a:r>
              <a:rPr lang="en-US" sz="2000" dirty="0">
                <a:solidFill>
                  <a:srgbClr val="000000"/>
                </a:solidFill>
                <a:latin typeface="Calibri" panose="020F0502020204030204"/>
              </a:rPr>
              <a:t>Young Engineers Changemaker </a:t>
            </a:r>
            <a:r>
              <a:rPr lang="en-US" sz="2000" dirty="0" err="1">
                <a:solidFill>
                  <a:srgbClr val="000000"/>
                </a:solidFill>
                <a:latin typeface="Calibri" panose="020F0502020204030204"/>
              </a:rPr>
              <a:t>Programme</a:t>
            </a:r>
            <a:endParaRPr lang="en-US" sz="2000" dirty="0">
              <a:solidFill>
                <a:srgbClr val="000000"/>
              </a:solidFill>
              <a:latin typeface="Calibri" panose="020F0502020204030204"/>
            </a:endParaRPr>
          </a:p>
          <a:p>
            <a:pPr marL="742950" lvl="1" indent="-285750">
              <a:buFont typeface="Arial" panose="020B0604020202020204" pitchFamily="34" charset="0"/>
              <a:buChar char="•"/>
              <a:defRPr/>
            </a:pPr>
            <a:r>
              <a:rPr lang="en-US" sz="2000" dirty="0">
                <a:solidFill>
                  <a:srgbClr val="000000"/>
                </a:solidFill>
                <a:latin typeface="Calibri" panose="020F0502020204030204"/>
              </a:rPr>
              <a:t>Water Fellows Post-graduate</a:t>
            </a:r>
          </a:p>
          <a:p>
            <a:pPr marL="285750" indent="-285750">
              <a:buFont typeface="Arial" panose="020B0604020202020204" pitchFamily="34" charset="0"/>
              <a:buChar char="•"/>
              <a:defRPr/>
            </a:pPr>
            <a:r>
              <a:rPr lang="en-US" sz="2000" dirty="0">
                <a:solidFill>
                  <a:srgbClr val="000000"/>
                </a:solidFill>
                <a:latin typeface="Calibri" panose="020F0502020204030204"/>
              </a:rPr>
              <a:t>Innovations</a:t>
            </a:r>
          </a:p>
          <a:p>
            <a:pPr marL="742950" lvl="1" indent="-285750">
              <a:buFont typeface="Arial" panose="020B0604020202020204" pitchFamily="34" charset="0"/>
              <a:buChar char="•"/>
              <a:defRPr/>
            </a:pPr>
            <a:r>
              <a:rPr lang="en-US" sz="2000" dirty="0">
                <a:solidFill>
                  <a:srgbClr val="000000"/>
                </a:solidFill>
                <a:latin typeface="Calibri" panose="020F0502020204030204"/>
              </a:rPr>
              <a:t>Enterprise Development</a:t>
            </a:r>
          </a:p>
          <a:p>
            <a:pPr marL="742950" lvl="1" indent="-285750">
              <a:buFont typeface="Arial" panose="020B0604020202020204" pitchFamily="34" charset="0"/>
              <a:buChar char="•"/>
              <a:defRPr/>
            </a:pPr>
            <a:r>
              <a:rPr lang="en-US" sz="2000" dirty="0">
                <a:solidFill>
                  <a:srgbClr val="000000"/>
                </a:solidFill>
                <a:latin typeface="Calibri" panose="020F0502020204030204"/>
              </a:rPr>
              <a:t>Grassroots innovators (higher risk/developmental)</a:t>
            </a:r>
          </a:p>
          <a:p>
            <a:pPr marL="285750" indent="-285750">
              <a:buFont typeface="Arial" panose="020B0604020202020204" pitchFamily="34" charset="0"/>
              <a:buChar char="•"/>
              <a:defRPr/>
            </a:pPr>
            <a:endParaRPr lang="en-US" sz="2000" dirty="0">
              <a:solidFill>
                <a:srgbClr val="000000"/>
              </a:solidFill>
              <a:latin typeface="Calibri" panose="020F0502020204030204"/>
            </a:endParaRPr>
          </a:p>
          <a:p>
            <a:pPr marL="171450" indent="-171450">
              <a:buFont typeface="Arial" panose="020B0604020202020204" pitchFamily="34" charset="0"/>
              <a:buChar char="•"/>
              <a:defRPr/>
            </a:pPr>
            <a:endParaRPr lang="en-US" sz="2000" dirty="0">
              <a:solidFill>
                <a:srgbClr val="000000"/>
              </a:solidFill>
              <a:latin typeface="Calibri" panose="020F0502020204030204"/>
            </a:endParaRPr>
          </a:p>
          <a:p>
            <a:endParaRPr lang="en-ZA" sz="2000" dirty="0"/>
          </a:p>
        </p:txBody>
      </p:sp>
      <p:pic>
        <p:nvPicPr>
          <p:cNvPr id="11" name="Picture 10">
            <a:extLst>
              <a:ext uri="{FF2B5EF4-FFF2-40B4-BE49-F238E27FC236}">
                <a16:creationId xmlns:a16="http://schemas.microsoft.com/office/drawing/2014/main" id="{608EE4E1-279F-9A03-2BF3-EEC55397174D}"/>
              </a:ext>
            </a:extLst>
          </p:cNvPr>
          <p:cNvPicPr>
            <a:picLocks noChangeAspect="1"/>
          </p:cNvPicPr>
          <p:nvPr/>
        </p:nvPicPr>
        <p:blipFill>
          <a:blip r:embed="rId7"/>
          <a:stretch>
            <a:fillRect/>
          </a:stretch>
        </p:blipFill>
        <p:spPr>
          <a:xfrm>
            <a:off x="6624480" y="1599838"/>
            <a:ext cx="5316113" cy="3987085"/>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spTree>
    <p:extLst>
      <p:ext uri="{BB962C8B-B14F-4D97-AF65-F5344CB8AC3E}">
        <p14:creationId xmlns:p14="http://schemas.microsoft.com/office/powerpoint/2010/main" val="218594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 Placeholder 2">
            <a:extLst>
              <a:ext uri="{FF2B5EF4-FFF2-40B4-BE49-F238E27FC236}">
                <a16:creationId xmlns:a16="http://schemas.microsoft.com/office/drawing/2014/main" id="{5AA5D561-F805-1C6F-25A7-B859A75E858D}"/>
              </a:ext>
            </a:extLst>
          </p:cNvPr>
          <p:cNvSpPr txBox="1">
            <a:spLocks/>
          </p:cNvSpPr>
          <p:nvPr/>
        </p:nvSpPr>
        <p:spPr>
          <a:xfrm>
            <a:off x="60158" y="972261"/>
            <a:ext cx="11778916" cy="4763725"/>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Build strong relationships and stakeholder maps</a:t>
            </a:r>
          </a:p>
          <a:p>
            <a:pPr marL="342900" indent="-342900">
              <a:buFont typeface="Arial" panose="020B0604020202020204" pitchFamily="34" charset="0"/>
              <a:buChar char="•"/>
            </a:pPr>
            <a:r>
              <a:rPr lang="en-US" sz="2400" dirty="0">
                <a:solidFill>
                  <a:schemeClr val="tx1"/>
                </a:solidFill>
              </a:rPr>
              <a:t>Understand the socio-technical systems RDI are implemented in:</a:t>
            </a:r>
          </a:p>
          <a:p>
            <a:pPr marL="800100" lvl="1" indent="-342900">
              <a:buFont typeface="Arial" panose="020B0604020202020204" pitchFamily="34" charset="0"/>
              <a:buChar char="•"/>
            </a:pPr>
            <a:r>
              <a:rPr lang="en-US" sz="2000" dirty="0"/>
              <a:t>Policy</a:t>
            </a:r>
          </a:p>
          <a:p>
            <a:pPr marL="800100" lvl="1" indent="-342900">
              <a:buFont typeface="Arial" panose="020B0604020202020204" pitchFamily="34" charset="0"/>
              <a:buChar char="•"/>
            </a:pPr>
            <a:r>
              <a:rPr lang="en-US" sz="2000" dirty="0"/>
              <a:t>Norms and standards</a:t>
            </a:r>
          </a:p>
          <a:p>
            <a:pPr marL="800100" lvl="1" indent="-342900">
              <a:buFont typeface="Arial" panose="020B0604020202020204" pitchFamily="34" charset="0"/>
              <a:buChar char="•"/>
            </a:pPr>
            <a:r>
              <a:rPr lang="en-US" sz="2000" dirty="0"/>
              <a:t>Economics and procurement</a:t>
            </a:r>
          </a:p>
          <a:p>
            <a:pPr marL="800100" lvl="1" indent="-342900">
              <a:buFont typeface="Arial" panose="020B0604020202020204" pitchFamily="34" charset="0"/>
              <a:buChar char="•"/>
            </a:pPr>
            <a:r>
              <a:rPr lang="en-US" sz="2000" dirty="0"/>
              <a:t>Product and service standards</a:t>
            </a:r>
          </a:p>
          <a:p>
            <a:pPr marL="342900" indent="-342900">
              <a:buFont typeface="Arial" panose="020B0604020202020204" pitchFamily="34" charset="0"/>
              <a:buChar char="•"/>
            </a:pPr>
            <a:r>
              <a:rPr lang="en-US" sz="2400" dirty="0">
                <a:solidFill>
                  <a:schemeClr val="tx1"/>
                </a:solidFill>
              </a:rPr>
              <a:t>Invest in de-risking technologies by allowing for testing </a:t>
            </a:r>
          </a:p>
          <a:p>
            <a:pPr marL="342900" indent="-342900">
              <a:buFont typeface="Arial" panose="020B0604020202020204" pitchFamily="34" charset="0"/>
              <a:buChar char="•"/>
            </a:pPr>
            <a:r>
              <a:rPr lang="en-US" sz="2400" dirty="0">
                <a:solidFill>
                  <a:schemeClr val="tx1"/>
                </a:solidFill>
              </a:rPr>
              <a:t>Develop testbed partnerships</a:t>
            </a:r>
          </a:p>
          <a:p>
            <a:pPr marL="342900" indent="-342900">
              <a:buFont typeface="Arial" panose="020B0604020202020204" pitchFamily="34" charset="0"/>
              <a:buChar char="•"/>
            </a:pPr>
            <a:r>
              <a:rPr lang="en-US" sz="2400" dirty="0">
                <a:solidFill>
                  <a:schemeClr val="tx1"/>
                </a:solidFill>
              </a:rPr>
              <a:t>Demonstrate in multiple environments (testbeds) </a:t>
            </a:r>
          </a:p>
          <a:p>
            <a:pPr marL="342900" indent="-342900">
              <a:buFont typeface="Arial" panose="020B0604020202020204" pitchFamily="34" charset="0"/>
              <a:buChar char="•"/>
            </a:pPr>
            <a:r>
              <a:rPr lang="en-US" sz="2400" dirty="0">
                <a:solidFill>
                  <a:schemeClr val="tx1"/>
                </a:solidFill>
              </a:rPr>
              <a:t>Build processes and </a:t>
            </a:r>
            <a:r>
              <a:rPr lang="en-US" sz="2400" dirty="0" err="1">
                <a:solidFill>
                  <a:schemeClr val="tx1"/>
                </a:solidFill>
              </a:rPr>
              <a:t>programmes</a:t>
            </a:r>
            <a:r>
              <a:rPr lang="en-US" sz="2400" dirty="0">
                <a:solidFill>
                  <a:schemeClr val="tx1"/>
                </a:solidFill>
              </a:rPr>
              <a:t> that support young researchers, graduates, commercial partners, entrepreneurs and innovators</a:t>
            </a:r>
          </a:p>
          <a:p>
            <a:pPr marL="342900" indent="-342900">
              <a:buFont typeface="Arial" panose="020B0604020202020204" pitchFamily="34" charset="0"/>
              <a:buChar char="•"/>
            </a:pPr>
            <a:r>
              <a:rPr lang="en-US" sz="2400" dirty="0">
                <a:solidFill>
                  <a:schemeClr val="tx1"/>
                </a:solidFill>
              </a:rPr>
              <a:t>Drive collaborative spaces – not competitive ones</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ZA" sz="2400" dirty="0">
              <a:solidFill>
                <a:schemeClr val="tx1"/>
              </a:solidFill>
            </a:endParaRPr>
          </a:p>
        </p:txBody>
      </p:sp>
      <p:sp>
        <p:nvSpPr>
          <p:cNvPr id="11" name="TextBox 10">
            <a:extLst>
              <a:ext uri="{FF2B5EF4-FFF2-40B4-BE49-F238E27FC236}">
                <a16:creationId xmlns:a16="http://schemas.microsoft.com/office/drawing/2014/main" id="{FE80DCD7-AC75-B1FF-FF47-DD878888B61F}"/>
              </a:ext>
            </a:extLst>
          </p:cNvPr>
          <p:cNvSpPr txBox="1"/>
          <p:nvPr/>
        </p:nvSpPr>
        <p:spPr>
          <a:xfrm>
            <a:off x="89956" y="32818"/>
            <a:ext cx="10923520" cy="707886"/>
          </a:xfrm>
          <a:prstGeom prst="rect">
            <a:avLst/>
          </a:prstGeom>
          <a:noFill/>
        </p:spPr>
        <p:txBody>
          <a:bodyPr wrap="square" rtlCol="0">
            <a:spAutoFit/>
          </a:bodyPr>
          <a:lstStyle/>
          <a:p>
            <a:r>
              <a:rPr lang="en-US" sz="4000" b="1" dirty="0">
                <a:solidFill>
                  <a:schemeClr val="bg1"/>
                </a:solidFill>
                <a:latin typeface="+mj-lt"/>
              </a:rPr>
              <a:t>TAKE HOME MESSAGES</a:t>
            </a:r>
            <a:endParaRPr lang="en-ZA" sz="4000" b="1" dirty="0">
              <a:solidFill>
                <a:schemeClr val="bg1"/>
              </a:solidFill>
              <a:latin typeface="+mj-lt"/>
            </a:endParaRPr>
          </a:p>
        </p:txBody>
      </p:sp>
    </p:spTree>
    <p:extLst>
      <p:ext uri="{BB962C8B-B14F-4D97-AF65-F5344CB8AC3E}">
        <p14:creationId xmlns:p14="http://schemas.microsoft.com/office/powerpoint/2010/main" val="250041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12703"/>
            <a:ext cx="12191996" cy="6845297"/>
          </a:xfrm>
          <a:prstGeom prst="rect">
            <a:avLst/>
          </a:prstGeom>
        </p:spPr>
      </p:pic>
      <p:sp>
        <p:nvSpPr>
          <p:cNvPr id="4" name="ZoneTexte 3">
            <a:extLst>
              <a:ext uri="{FF2B5EF4-FFF2-40B4-BE49-F238E27FC236}">
                <a16:creationId xmlns:a16="http://schemas.microsoft.com/office/drawing/2014/main" id="{DDB60887-9053-EC98-9BE3-2C9BCC158792}"/>
              </a:ext>
            </a:extLst>
          </p:cNvPr>
          <p:cNvSpPr txBox="1"/>
          <p:nvPr/>
        </p:nvSpPr>
        <p:spPr>
          <a:xfrm>
            <a:off x="-390157" y="3622773"/>
            <a:ext cx="6640562" cy="1323439"/>
          </a:xfrm>
          <a:prstGeom prst="rect">
            <a:avLst/>
          </a:prstGeom>
          <a:noFill/>
        </p:spPr>
        <p:txBody>
          <a:bodyPr wrap="square" rtlCol="0">
            <a:spAutoFit/>
          </a:bodyPr>
          <a:lstStyle/>
          <a:p>
            <a:pPr algn="ctr"/>
            <a:r>
              <a:rPr lang="en-US" sz="4000" b="1" dirty="0">
                <a:solidFill>
                  <a:srgbClr val="132347"/>
                </a:solidFill>
                <a:latin typeface="Century Gothic" panose="020B0502020202020204" pitchFamily="34" charset="0"/>
              </a:rPr>
              <a:t>Thank you</a:t>
            </a:r>
          </a:p>
          <a:p>
            <a:pPr algn="ctr"/>
            <a:r>
              <a:rPr lang="en-US" sz="4000" b="1" dirty="0">
                <a:solidFill>
                  <a:srgbClr val="132347"/>
                </a:solidFill>
                <a:latin typeface="Century Gothic" panose="020B0502020202020204" pitchFamily="34" charset="0"/>
              </a:rPr>
              <a:t>valerien@wrc.org.za</a:t>
            </a:r>
          </a:p>
        </p:txBody>
      </p:sp>
    </p:spTree>
    <p:extLst>
      <p:ext uri="{BB962C8B-B14F-4D97-AF65-F5344CB8AC3E}">
        <p14:creationId xmlns:p14="http://schemas.microsoft.com/office/powerpoint/2010/main" val="176865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12703"/>
            <a:ext cx="12191996" cy="6845297"/>
          </a:xfrm>
          <a:prstGeom prst="rect">
            <a:avLst/>
          </a:prstGeom>
        </p:spPr>
      </p:pic>
      <p:sp>
        <p:nvSpPr>
          <p:cNvPr id="4" name="ZoneTexte 3">
            <a:extLst>
              <a:ext uri="{FF2B5EF4-FFF2-40B4-BE49-F238E27FC236}">
                <a16:creationId xmlns:a16="http://schemas.microsoft.com/office/drawing/2014/main" id="{DDB60887-9053-EC98-9BE3-2C9BCC158792}"/>
              </a:ext>
            </a:extLst>
          </p:cNvPr>
          <p:cNvSpPr txBox="1"/>
          <p:nvPr/>
        </p:nvSpPr>
        <p:spPr>
          <a:xfrm>
            <a:off x="0" y="3195750"/>
            <a:ext cx="5925133" cy="2277547"/>
          </a:xfrm>
          <a:prstGeom prst="rect">
            <a:avLst/>
          </a:prstGeom>
          <a:noFill/>
        </p:spPr>
        <p:txBody>
          <a:bodyPr wrap="square" rtlCol="0">
            <a:spAutoFit/>
          </a:bodyPr>
          <a:lstStyle/>
          <a:p>
            <a:pPr algn="ctr"/>
            <a:r>
              <a:rPr lang="en-US" sz="2800" b="1" dirty="0">
                <a:solidFill>
                  <a:srgbClr val="132347"/>
                </a:solidFill>
                <a:latin typeface="Century Gothic" panose="020B0502020202020204" pitchFamily="34" charset="0"/>
              </a:rPr>
              <a:t>Capacity Building: Innovation and Technology transfer</a:t>
            </a:r>
          </a:p>
          <a:p>
            <a:pPr algn="ctr"/>
            <a:endParaRPr lang="en-US" b="1" dirty="0">
              <a:solidFill>
                <a:srgbClr val="132347"/>
              </a:solidFill>
              <a:latin typeface="Century Gothic" panose="020B0502020202020204" pitchFamily="34" charset="0"/>
            </a:endParaRPr>
          </a:p>
          <a:p>
            <a:pPr algn="ctr"/>
            <a:r>
              <a:rPr lang="en-US" b="1" dirty="0">
                <a:solidFill>
                  <a:srgbClr val="132347"/>
                </a:solidFill>
                <a:latin typeface="Century Gothic" panose="020B0502020202020204" pitchFamily="34" charset="0"/>
              </a:rPr>
              <a:t>Session 2</a:t>
            </a:r>
          </a:p>
          <a:p>
            <a:pPr algn="ctr"/>
            <a:endParaRPr lang="en-US" b="1" dirty="0">
              <a:solidFill>
                <a:srgbClr val="132347"/>
              </a:solidFill>
              <a:latin typeface="Century Gothic" panose="020B0502020202020204" pitchFamily="34" charset="0"/>
            </a:endParaRPr>
          </a:p>
          <a:p>
            <a:pPr algn="ctr"/>
            <a:r>
              <a:rPr lang="en-US" sz="1600" b="1" dirty="0">
                <a:solidFill>
                  <a:srgbClr val="132347"/>
                </a:solidFill>
                <a:latin typeface="Century Gothic" panose="020B0502020202020204" pitchFamily="34" charset="0"/>
              </a:rPr>
              <a:t>Dr Valerie Naidoo</a:t>
            </a:r>
          </a:p>
          <a:p>
            <a:pPr algn="ctr"/>
            <a:r>
              <a:rPr lang="en-US" sz="1600" b="1" dirty="0">
                <a:solidFill>
                  <a:srgbClr val="132347"/>
                </a:solidFill>
                <a:latin typeface="Century Gothic" panose="020B0502020202020204" pitchFamily="34" charset="0"/>
              </a:rPr>
              <a:t>Water Research Commission</a:t>
            </a:r>
          </a:p>
        </p:txBody>
      </p:sp>
    </p:spTree>
    <p:extLst>
      <p:ext uri="{BB962C8B-B14F-4D97-AF65-F5344CB8AC3E}">
        <p14:creationId xmlns:p14="http://schemas.microsoft.com/office/powerpoint/2010/main" val="412819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7"/>
            <a:ext cx="12192000" cy="6845299"/>
          </a:xfrm>
        </p:spPr>
      </p:pic>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5" name="Rectangle 14">
            <a:extLst>
              <a:ext uri="{FF2B5EF4-FFF2-40B4-BE49-F238E27FC236}">
                <a16:creationId xmlns:a16="http://schemas.microsoft.com/office/drawing/2014/main" id="{9EACBC23-DD87-BEC3-739A-9E1D47809540}"/>
              </a:ext>
            </a:extLst>
          </p:cNvPr>
          <p:cNvSpPr/>
          <p:nvPr/>
        </p:nvSpPr>
        <p:spPr>
          <a:xfrm>
            <a:off x="-12699" y="805482"/>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2" name="Rectangle 1">
            <a:extLst>
              <a:ext uri="{FF2B5EF4-FFF2-40B4-BE49-F238E27FC236}">
                <a16:creationId xmlns:a16="http://schemas.microsoft.com/office/drawing/2014/main" id="{7423FBBA-A340-8409-ECDC-6EC47D112D06}"/>
              </a:ext>
            </a:extLst>
          </p:cNvPr>
          <p:cNvSpPr/>
          <p:nvPr/>
        </p:nvSpPr>
        <p:spPr>
          <a:xfrm>
            <a:off x="344733" y="972261"/>
            <a:ext cx="11502533" cy="45134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lvl="1" algn="ctr" fontAlgn="base">
              <a:lnSpc>
                <a:spcPct val="107000"/>
              </a:lnSpc>
              <a:tabLst>
                <a:tab pos="914400" algn="l"/>
              </a:tabLst>
              <a:defRPr/>
            </a:pPr>
            <a:r>
              <a:rPr lang="en-US" sz="2000" dirty="0">
                <a:solidFill>
                  <a:srgbClr val="0070C0"/>
                </a:solidFill>
                <a:latin typeface="Calibri" panose="020F0502020204030204" pitchFamily="34" charset="0"/>
              </a:rPr>
              <a:t>Water Research Act (Act No. 34 of 1971 as amended)</a:t>
            </a:r>
          </a:p>
          <a:p>
            <a:pPr lvl="1" fontAlgn="base">
              <a:lnSpc>
                <a:spcPct val="107000"/>
              </a:lnSpc>
              <a:tabLst>
                <a:tab pos="914400" algn="l"/>
              </a:tabLst>
              <a:defRPr/>
            </a:pPr>
            <a:r>
              <a:rPr lang="en-US" sz="2000" b="1" dirty="0">
                <a:latin typeface="Calibri" panose="020F0502020204030204" pitchFamily="34" charset="0"/>
              </a:rPr>
              <a:t>The WRC’s mandate</a:t>
            </a:r>
            <a:r>
              <a:rPr lang="en-US" sz="2000" dirty="0">
                <a:latin typeface="Calibri" panose="020F0502020204030204" pitchFamily="34" charset="0"/>
              </a:rPr>
              <a:t>, as set out in this Act, highlights the following functions to be carried out by the organization:</a:t>
            </a:r>
          </a:p>
          <a:p>
            <a:endParaRPr lang="fr-FR" sz="2000" dirty="0"/>
          </a:p>
        </p:txBody>
      </p:sp>
      <p:sp>
        <p:nvSpPr>
          <p:cNvPr id="3" name="TextBox 2">
            <a:extLst>
              <a:ext uri="{FF2B5EF4-FFF2-40B4-BE49-F238E27FC236}">
                <a16:creationId xmlns:a16="http://schemas.microsoft.com/office/drawing/2014/main" id="{E805A6A5-387C-0BA3-DA4C-8E5B8B29EBEE}"/>
              </a:ext>
            </a:extLst>
          </p:cNvPr>
          <p:cNvSpPr txBox="1"/>
          <p:nvPr/>
        </p:nvSpPr>
        <p:spPr>
          <a:xfrm>
            <a:off x="156476" y="58677"/>
            <a:ext cx="8065566" cy="707886"/>
          </a:xfrm>
          <a:prstGeom prst="rect">
            <a:avLst/>
          </a:prstGeom>
          <a:noFill/>
        </p:spPr>
        <p:txBody>
          <a:bodyPr wrap="square" rtlCol="0">
            <a:spAutoFit/>
          </a:bodyPr>
          <a:lstStyle/>
          <a:p>
            <a:r>
              <a:rPr lang="en-US" sz="4000" b="1" dirty="0">
                <a:solidFill>
                  <a:schemeClr val="bg1"/>
                </a:solidFill>
                <a:latin typeface="+mj-lt"/>
              </a:rPr>
              <a:t>WATER RESEARCH COMMISSION </a:t>
            </a:r>
            <a:endParaRPr lang="en-ZA" sz="4000" b="1" dirty="0">
              <a:solidFill>
                <a:schemeClr val="bg1"/>
              </a:solidFill>
              <a:latin typeface="+mj-lt"/>
            </a:endParaRPr>
          </a:p>
        </p:txBody>
      </p:sp>
      <p:pic>
        <p:nvPicPr>
          <p:cNvPr id="11" name="Picture 10" descr="C:\Users\reshmilif\AppData\Local\Microsoft\Windows\INetCache\Content.Word\primary function of the WRC.JPG">
            <a:extLst>
              <a:ext uri="{FF2B5EF4-FFF2-40B4-BE49-F238E27FC236}">
                <a16:creationId xmlns:a16="http://schemas.microsoft.com/office/drawing/2014/main" id="{9B5CA15D-C8D6-BACD-6A7A-C363312B2C8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85544" y="2157618"/>
            <a:ext cx="9909323" cy="3451474"/>
          </a:xfrm>
          <a:prstGeom prst="rect">
            <a:avLst/>
          </a:prstGeom>
          <a:noFill/>
          <a:ln>
            <a:noFill/>
          </a:ln>
        </p:spPr>
      </p:pic>
    </p:spTree>
    <p:extLst>
      <p:ext uri="{BB962C8B-B14F-4D97-AF65-F5344CB8AC3E}">
        <p14:creationId xmlns:p14="http://schemas.microsoft.com/office/powerpoint/2010/main" val="3150837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AAC42B60-34AB-7CF7-B979-DD67219E1D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30" y="-112186"/>
            <a:ext cx="12192000" cy="6845299"/>
          </a:xfrm>
          <a:prstGeom prst="rect">
            <a:avLst/>
          </a:prstGeom>
        </p:spPr>
      </p:pic>
      <p:sp>
        <p:nvSpPr>
          <p:cNvPr id="11" name="Rectangle 10">
            <a:extLst>
              <a:ext uri="{FF2B5EF4-FFF2-40B4-BE49-F238E27FC236}">
                <a16:creationId xmlns:a16="http://schemas.microsoft.com/office/drawing/2014/main" id="{755983D6-1B7F-9069-C291-8D88DFF4CF1C}"/>
              </a:ext>
            </a:extLst>
          </p:cNvPr>
          <p:cNvSpPr/>
          <p:nvPr/>
        </p:nvSpPr>
        <p:spPr>
          <a:xfrm>
            <a:off x="0" y="1042030"/>
            <a:ext cx="12192000" cy="4902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43" name="Arial Bold Title"/>
          <p:cNvSpPr txBox="1"/>
          <p:nvPr/>
        </p:nvSpPr>
        <p:spPr>
          <a:xfrm>
            <a:off x="167803" y="56342"/>
            <a:ext cx="10337183" cy="692497"/>
          </a:xfrm>
          <a:prstGeom prst="rect">
            <a:avLst/>
          </a:prstGeom>
          <a:ln w="25400" cap="rn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a:buFont typeface="Arial"/>
              <a:defRPr sz="5600">
                <a:solidFill>
                  <a:schemeClr val="accent1">
                    <a:hueOff val="114395"/>
                    <a:lumOff val="-24975"/>
                  </a:schemeClr>
                </a:solidFill>
                <a:uFill>
                  <a:solidFill>
                    <a:srgbClr val="FFFFFF"/>
                  </a:solidFill>
                </a:uFill>
              </a:defRPr>
            </a:pPr>
            <a:r>
              <a:rPr lang="en-US" sz="4000" b="1" dirty="0">
                <a:solidFill>
                  <a:schemeClr val="bg1"/>
                </a:solidFill>
                <a:latin typeface="+mj-lt"/>
                <a:ea typeface="Arial"/>
                <a:cs typeface="Arial"/>
                <a:sym typeface="Arial"/>
              </a:rPr>
              <a:t>DRIVERS: ESTABLISHING  NEEDS AND DEMANDS</a:t>
            </a:r>
            <a:endParaRPr sz="4000" b="1" dirty="0">
              <a:solidFill>
                <a:schemeClr val="bg1"/>
              </a:solidFill>
              <a:latin typeface="+mj-lt"/>
              <a:ea typeface="Arial"/>
              <a:cs typeface="Arial"/>
              <a:sym typeface="Arial"/>
            </a:endParaRPr>
          </a:p>
        </p:txBody>
      </p:sp>
      <p:pic>
        <p:nvPicPr>
          <p:cNvPr id="2" name="Picture 1">
            <a:extLst>
              <a:ext uri="{FF2B5EF4-FFF2-40B4-BE49-F238E27FC236}">
                <a16:creationId xmlns:a16="http://schemas.microsoft.com/office/drawing/2014/main" id="{9774EA2D-4AF0-6A65-E268-9D66F7D559B7}"/>
              </a:ext>
            </a:extLst>
          </p:cNvPr>
          <p:cNvPicPr>
            <a:picLocks noChangeAspect="1"/>
          </p:cNvPicPr>
          <p:nvPr/>
        </p:nvPicPr>
        <p:blipFill>
          <a:blip r:embed="rId3"/>
          <a:stretch>
            <a:fillRect/>
          </a:stretch>
        </p:blipFill>
        <p:spPr>
          <a:xfrm>
            <a:off x="749323" y="1111921"/>
            <a:ext cx="1057738" cy="1162050"/>
          </a:xfrm>
          <a:prstGeom prst="rect">
            <a:avLst/>
          </a:prstGeom>
        </p:spPr>
      </p:pic>
      <p:sp>
        <p:nvSpPr>
          <p:cNvPr id="3" name="TextBox 2">
            <a:extLst>
              <a:ext uri="{FF2B5EF4-FFF2-40B4-BE49-F238E27FC236}">
                <a16:creationId xmlns:a16="http://schemas.microsoft.com/office/drawing/2014/main" id="{5BA69209-6FA0-9989-0EC6-9FE7537B23A0}"/>
              </a:ext>
            </a:extLst>
          </p:cNvPr>
          <p:cNvSpPr txBox="1"/>
          <p:nvPr/>
        </p:nvSpPr>
        <p:spPr>
          <a:xfrm>
            <a:off x="365614" y="2391484"/>
            <a:ext cx="2002694" cy="830997"/>
          </a:xfrm>
          <a:prstGeom prst="rect">
            <a:avLst/>
          </a:prstGeom>
          <a:noFill/>
        </p:spPr>
        <p:txBody>
          <a:bodyPr wrap="square" rtlCol="0">
            <a:spAutoFit/>
          </a:bodyPr>
          <a:lstStyle/>
          <a:p>
            <a:pPr algn="ctr"/>
            <a:r>
              <a:rPr lang="en-US" sz="1600" b="1" dirty="0"/>
              <a:t>Population growth and rapid urbanization</a:t>
            </a:r>
            <a:endParaRPr lang="en-ZA" sz="1600" b="1" dirty="0"/>
          </a:p>
        </p:txBody>
      </p:sp>
      <p:sp>
        <p:nvSpPr>
          <p:cNvPr id="4" name="TextBox 3">
            <a:extLst>
              <a:ext uri="{FF2B5EF4-FFF2-40B4-BE49-F238E27FC236}">
                <a16:creationId xmlns:a16="http://schemas.microsoft.com/office/drawing/2014/main" id="{98F2BC8C-56B3-556F-88B1-152264C4FB42}"/>
              </a:ext>
            </a:extLst>
          </p:cNvPr>
          <p:cNvSpPr txBox="1"/>
          <p:nvPr/>
        </p:nvSpPr>
        <p:spPr>
          <a:xfrm>
            <a:off x="259559" y="3356909"/>
            <a:ext cx="2105292"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66% of global population projected to be urban in 2050</a:t>
            </a:r>
          </a:p>
          <a:p>
            <a:pPr marL="285750" indent="-285750">
              <a:buFont typeface="Arial" panose="020B0604020202020204" pitchFamily="34" charset="0"/>
              <a:buChar char="•"/>
            </a:pPr>
            <a:r>
              <a:rPr lang="en-US" sz="1400" dirty="0"/>
              <a:t>Settlements continue in unplanned and flood zones</a:t>
            </a:r>
          </a:p>
          <a:p>
            <a:pPr marL="285750" indent="-285750">
              <a:buFont typeface="Arial" panose="020B0604020202020204" pitchFamily="34" charset="0"/>
              <a:buChar char="•"/>
            </a:pPr>
            <a:r>
              <a:rPr lang="en-US" sz="1400" dirty="0"/>
              <a:t>External costs associated with waterborne disease (health)</a:t>
            </a:r>
            <a:endParaRPr lang="en-ZA" sz="1400" dirty="0"/>
          </a:p>
        </p:txBody>
      </p:sp>
      <p:sp>
        <p:nvSpPr>
          <p:cNvPr id="7" name="Rectangle 6">
            <a:extLst>
              <a:ext uri="{FF2B5EF4-FFF2-40B4-BE49-F238E27FC236}">
                <a16:creationId xmlns:a16="http://schemas.microsoft.com/office/drawing/2014/main" id="{D23CA7D4-EF8D-8BF6-C8C5-613511CF9758}"/>
              </a:ext>
            </a:extLst>
          </p:cNvPr>
          <p:cNvSpPr/>
          <p:nvPr/>
        </p:nvSpPr>
        <p:spPr>
          <a:xfrm>
            <a:off x="134174" y="1051664"/>
            <a:ext cx="2317990" cy="5049079"/>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3600" dirty="0">
              <a:solidFill>
                <a:schemeClr val="tx1"/>
              </a:solidFill>
            </a:endParaRPr>
          </a:p>
        </p:txBody>
      </p:sp>
      <p:pic>
        <p:nvPicPr>
          <p:cNvPr id="8" name="Picture 7">
            <a:extLst>
              <a:ext uri="{FF2B5EF4-FFF2-40B4-BE49-F238E27FC236}">
                <a16:creationId xmlns:a16="http://schemas.microsoft.com/office/drawing/2014/main" id="{FB26E846-F4B2-4011-D6A6-4DBF4184107C}"/>
              </a:ext>
            </a:extLst>
          </p:cNvPr>
          <p:cNvPicPr>
            <a:picLocks noChangeAspect="1"/>
          </p:cNvPicPr>
          <p:nvPr/>
        </p:nvPicPr>
        <p:blipFill>
          <a:blip r:embed="rId4"/>
          <a:stretch>
            <a:fillRect/>
          </a:stretch>
        </p:blipFill>
        <p:spPr>
          <a:xfrm>
            <a:off x="3041815" y="1139235"/>
            <a:ext cx="1336297" cy="1151691"/>
          </a:xfrm>
          <a:prstGeom prst="rect">
            <a:avLst/>
          </a:prstGeom>
          <a:ln>
            <a:noFill/>
          </a:ln>
        </p:spPr>
      </p:pic>
      <p:sp>
        <p:nvSpPr>
          <p:cNvPr id="9" name="TextBox 8">
            <a:extLst>
              <a:ext uri="{FF2B5EF4-FFF2-40B4-BE49-F238E27FC236}">
                <a16:creationId xmlns:a16="http://schemas.microsoft.com/office/drawing/2014/main" id="{B71E82A6-EDF5-6AC5-3B00-5A3C6B6C530D}"/>
              </a:ext>
            </a:extLst>
          </p:cNvPr>
          <p:cNvSpPr txBox="1"/>
          <p:nvPr/>
        </p:nvSpPr>
        <p:spPr>
          <a:xfrm>
            <a:off x="2674350" y="2164974"/>
            <a:ext cx="2044883" cy="1077218"/>
          </a:xfrm>
          <a:prstGeom prst="rect">
            <a:avLst/>
          </a:prstGeom>
          <a:noFill/>
          <a:ln>
            <a:noFill/>
          </a:ln>
        </p:spPr>
        <p:txBody>
          <a:bodyPr wrap="square" rtlCol="0">
            <a:spAutoFit/>
          </a:bodyPr>
          <a:lstStyle/>
          <a:p>
            <a:pPr algn="ctr"/>
            <a:r>
              <a:rPr lang="en-US" sz="1600" b="1" dirty="0"/>
              <a:t>Aging Infrastructure &amp; Prohibitive cost of New Infrastructure</a:t>
            </a:r>
            <a:endParaRPr lang="en-ZA" sz="1600" b="1" dirty="0"/>
          </a:p>
        </p:txBody>
      </p:sp>
      <p:sp>
        <p:nvSpPr>
          <p:cNvPr id="10" name="TextBox 9">
            <a:extLst>
              <a:ext uri="{FF2B5EF4-FFF2-40B4-BE49-F238E27FC236}">
                <a16:creationId xmlns:a16="http://schemas.microsoft.com/office/drawing/2014/main" id="{BC5896D2-EFBF-E36B-EDFC-1352D3895C86}"/>
              </a:ext>
            </a:extLst>
          </p:cNvPr>
          <p:cNvSpPr txBox="1"/>
          <p:nvPr/>
        </p:nvSpPr>
        <p:spPr>
          <a:xfrm>
            <a:off x="2748516" y="2892056"/>
            <a:ext cx="1973028" cy="3108543"/>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dirty="0"/>
              <a:t>Current sewer and centralized wastewater treatment systems are capacity strained </a:t>
            </a:r>
            <a:r>
              <a:rPr lang="en-US" sz="1400" b="1" dirty="0"/>
              <a:t>(OVERLOAD)</a:t>
            </a:r>
          </a:p>
          <a:p>
            <a:pPr marL="285750" indent="-285750">
              <a:buFont typeface="Arial" panose="020B0604020202020204" pitchFamily="34" charset="0"/>
              <a:buChar char="•"/>
            </a:pPr>
            <a:r>
              <a:rPr lang="en-US" sz="1400" dirty="0"/>
              <a:t>Infrastructure repairs and refurbishments are costly</a:t>
            </a:r>
          </a:p>
          <a:p>
            <a:pPr marL="285750" indent="-285750">
              <a:buFont typeface="Arial" panose="020B0604020202020204" pitchFamily="34" charset="0"/>
              <a:buChar char="•"/>
            </a:pPr>
            <a:r>
              <a:rPr lang="en-US" sz="1400" dirty="0"/>
              <a:t>Competing needs for limited resources in a low-growth environment</a:t>
            </a:r>
            <a:endParaRPr lang="en-ZA" sz="1400" dirty="0"/>
          </a:p>
        </p:txBody>
      </p:sp>
      <p:sp>
        <p:nvSpPr>
          <p:cNvPr id="12" name="Rectangle 11">
            <a:extLst>
              <a:ext uri="{FF2B5EF4-FFF2-40B4-BE49-F238E27FC236}">
                <a16:creationId xmlns:a16="http://schemas.microsoft.com/office/drawing/2014/main" id="{14A9CE0E-0939-F8E5-26A9-E6109503A88E}"/>
              </a:ext>
            </a:extLst>
          </p:cNvPr>
          <p:cNvSpPr/>
          <p:nvPr/>
        </p:nvSpPr>
        <p:spPr>
          <a:xfrm>
            <a:off x="4971367" y="1038639"/>
            <a:ext cx="2181675" cy="5049079"/>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3600" dirty="0">
              <a:solidFill>
                <a:schemeClr val="tx1"/>
              </a:solidFill>
            </a:endParaRPr>
          </a:p>
        </p:txBody>
      </p:sp>
      <p:pic>
        <p:nvPicPr>
          <p:cNvPr id="13" name="Picture 12">
            <a:extLst>
              <a:ext uri="{FF2B5EF4-FFF2-40B4-BE49-F238E27FC236}">
                <a16:creationId xmlns:a16="http://schemas.microsoft.com/office/drawing/2014/main" id="{0559FB21-9487-D507-4BD6-B3A08A854949}"/>
              </a:ext>
            </a:extLst>
          </p:cNvPr>
          <p:cNvPicPr>
            <a:picLocks noChangeAspect="1"/>
          </p:cNvPicPr>
          <p:nvPr/>
        </p:nvPicPr>
        <p:blipFill>
          <a:blip r:embed="rId5"/>
          <a:stretch>
            <a:fillRect/>
          </a:stretch>
        </p:blipFill>
        <p:spPr>
          <a:xfrm>
            <a:off x="5429040" y="1149661"/>
            <a:ext cx="1266327" cy="1241823"/>
          </a:xfrm>
          <a:prstGeom prst="rect">
            <a:avLst/>
          </a:prstGeom>
          <a:ln>
            <a:noFill/>
          </a:ln>
        </p:spPr>
      </p:pic>
      <p:sp>
        <p:nvSpPr>
          <p:cNvPr id="14" name="TextBox 13">
            <a:extLst>
              <a:ext uri="{FF2B5EF4-FFF2-40B4-BE49-F238E27FC236}">
                <a16:creationId xmlns:a16="http://schemas.microsoft.com/office/drawing/2014/main" id="{EFAF1CA7-EB0C-1027-C7F3-33D453E7B1AB}"/>
              </a:ext>
            </a:extLst>
          </p:cNvPr>
          <p:cNvSpPr txBox="1"/>
          <p:nvPr/>
        </p:nvSpPr>
        <p:spPr>
          <a:xfrm>
            <a:off x="5006746" y="2363400"/>
            <a:ext cx="1924628" cy="584775"/>
          </a:xfrm>
          <a:prstGeom prst="rect">
            <a:avLst/>
          </a:prstGeom>
          <a:noFill/>
          <a:ln>
            <a:noFill/>
          </a:ln>
        </p:spPr>
        <p:txBody>
          <a:bodyPr wrap="square" rtlCol="0">
            <a:spAutoFit/>
          </a:bodyPr>
          <a:lstStyle/>
          <a:p>
            <a:pPr algn="ctr"/>
            <a:r>
              <a:rPr lang="en-US" sz="1600" b="1" dirty="0"/>
              <a:t>Water Scarcity and Stress</a:t>
            </a:r>
            <a:endParaRPr lang="en-ZA" sz="1600" b="1" dirty="0"/>
          </a:p>
        </p:txBody>
      </p:sp>
      <p:sp>
        <p:nvSpPr>
          <p:cNvPr id="15" name="TextBox 14">
            <a:extLst>
              <a:ext uri="{FF2B5EF4-FFF2-40B4-BE49-F238E27FC236}">
                <a16:creationId xmlns:a16="http://schemas.microsoft.com/office/drawing/2014/main" id="{51CB40FD-8DD1-67A4-8F04-29397F898C21}"/>
              </a:ext>
            </a:extLst>
          </p:cNvPr>
          <p:cNvSpPr txBox="1"/>
          <p:nvPr/>
        </p:nvSpPr>
        <p:spPr>
          <a:xfrm>
            <a:off x="5040797" y="3202468"/>
            <a:ext cx="2035429" cy="2677656"/>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dirty="0"/>
              <a:t>Half of global population could be facing water shortages by 2030</a:t>
            </a:r>
          </a:p>
          <a:p>
            <a:pPr marL="285750" indent="-285750">
              <a:buFont typeface="Arial" panose="020B0604020202020204" pitchFamily="34" charset="0"/>
              <a:buChar char="•"/>
            </a:pPr>
            <a:r>
              <a:rPr lang="en-ZA" sz="1400" dirty="0"/>
              <a:t>SA Deficit between water supply and demand could be between 2,7 and 3,8 billion m</a:t>
            </a:r>
            <a:r>
              <a:rPr lang="en-ZA" sz="1400" baseline="30000" dirty="0"/>
              <a:t>3</a:t>
            </a:r>
            <a:r>
              <a:rPr lang="en-ZA" sz="1400" dirty="0"/>
              <a:t>/a by 2030,</a:t>
            </a:r>
          </a:p>
          <a:p>
            <a:pPr marL="285750" indent="-285750">
              <a:buFont typeface="Arial" panose="020B0604020202020204" pitchFamily="34" charset="0"/>
              <a:buChar char="•"/>
            </a:pPr>
            <a:r>
              <a:rPr lang="en-ZA" sz="1400" dirty="0"/>
              <a:t>Water </a:t>
            </a:r>
            <a:r>
              <a:rPr lang="en-ZA" sz="1400" dirty="0" err="1"/>
              <a:t>inavailability</a:t>
            </a:r>
            <a:r>
              <a:rPr lang="en-ZA" sz="1400" dirty="0"/>
              <a:t> and unreliability for flushing</a:t>
            </a:r>
          </a:p>
        </p:txBody>
      </p:sp>
      <p:grpSp>
        <p:nvGrpSpPr>
          <p:cNvPr id="16" name="Group 15">
            <a:extLst>
              <a:ext uri="{FF2B5EF4-FFF2-40B4-BE49-F238E27FC236}">
                <a16:creationId xmlns:a16="http://schemas.microsoft.com/office/drawing/2014/main" id="{5F0F66E4-88B1-9D88-9AAE-D23CBA5055A3}"/>
              </a:ext>
            </a:extLst>
          </p:cNvPr>
          <p:cNvGrpSpPr/>
          <p:nvPr/>
        </p:nvGrpSpPr>
        <p:grpSpPr>
          <a:xfrm>
            <a:off x="7269143" y="1038639"/>
            <a:ext cx="2181675" cy="5049078"/>
            <a:chOff x="6291467" y="1482542"/>
            <a:chExt cx="2412274" cy="4802187"/>
          </a:xfrm>
        </p:grpSpPr>
        <p:sp>
          <p:nvSpPr>
            <p:cNvPr id="17" name="Rectangle 16">
              <a:extLst>
                <a:ext uri="{FF2B5EF4-FFF2-40B4-BE49-F238E27FC236}">
                  <a16:creationId xmlns:a16="http://schemas.microsoft.com/office/drawing/2014/main" id="{9869006E-6929-B063-DAD8-FAB07B71FAB1}"/>
                </a:ext>
              </a:extLst>
            </p:cNvPr>
            <p:cNvSpPr/>
            <p:nvPr/>
          </p:nvSpPr>
          <p:spPr>
            <a:xfrm>
              <a:off x="6291467" y="1482542"/>
              <a:ext cx="2412274" cy="480218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3600" dirty="0">
                <a:solidFill>
                  <a:schemeClr val="tx1"/>
                </a:solidFill>
              </a:endParaRPr>
            </a:p>
          </p:txBody>
        </p:sp>
        <p:sp>
          <p:nvSpPr>
            <p:cNvPr id="18" name="TextBox 17">
              <a:extLst>
                <a:ext uri="{FF2B5EF4-FFF2-40B4-BE49-F238E27FC236}">
                  <a16:creationId xmlns:a16="http://schemas.microsoft.com/office/drawing/2014/main" id="{19C44DFE-3A4B-050C-4467-1CEDCD31D516}"/>
                </a:ext>
              </a:extLst>
            </p:cNvPr>
            <p:cNvSpPr txBox="1"/>
            <p:nvPr/>
          </p:nvSpPr>
          <p:spPr>
            <a:xfrm>
              <a:off x="6382870" y="2733609"/>
              <a:ext cx="2128058" cy="790363"/>
            </a:xfrm>
            <a:prstGeom prst="rect">
              <a:avLst/>
            </a:prstGeom>
            <a:noFill/>
          </p:spPr>
          <p:txBody>
            <a:bodyPr wrap="square" rtlCol="0">
              <a:spAutoFit/>
            </a:bodyPr>
            <a:lstStyle/>
            <a:p>
              <a:pPr algn="ctr"/>
              <a:r>
                <a:rPr lang="en-US" sz="1600" b="1" dirty="0"/>
                <a:t>Pollution and Water Quality Deterioration</a:t>
              </a:r>
              <a:endParaRPr lang="en-ZA" sz="1600" b="1" dirty="0"/>
            </a:p>
          </p:txBody>
        </p:sp>
        <p:sp>
          <p:nvSpPr>
            <p:cNvPr id="19" name="TextBox 18">
              <a:extLst>
                <a:ext uri="{FF2B5EF4-FFF2-40B4-BE49-F238E27FC236}">
                  <a16:creationId xmlns:a16="http://schemas.microsoft.com/office/drawing/2014/main" id="{15EDDEFF-E759-9A88-2A7D-30DB1ADFB7B1}"/>
                </a:ext>
              </a:extLst>
            </p:cNvPr>
            <p:cNvSpPr txBox="1"/>
            <p:nvPr/>
          </p:nvSpPr>
          <p:spPr>
            <a:xfrm>
              <a:off x="6406297" y="3643280"/>
              <a:ext cx="2250570" cy="1931997"/>
            </a:xfrm>
            <a:prstGeom prst="rect">
              <a:avLst/>
            </a:prstGeom>
            <a:noFill/>
          </p:spPr>
          <p:txBody>
            <a:bodyPr wrap="square" rtlCol="0">
              <a:spAutoFit/>
            </a:bodyPr>
            <a:lstStyle/>
            <a:p>
              <a:pPr marL="285750" indent="-285750">
                <a:buFont typeface="Arial" panose="020B0604020202020204" pitchFamily="34" charset="0"/>
                <a:buChar char="•"/>
              </a:pPr>
              <a:r>
                <a:rPr lang="en-US" sz="1400" dirty="0"/>
                <a:t>Many of the rivers and ecosystems are in critical condition due to effects of pollution</a:t>
              </a:r>
            </a:p>
            <a:p>
              <a:pPr marL="285750" indent="-285750">
                <a:buFont typeface="Arial" panose="020B0604020202020204" pitchFamily="34" charset="0"/>
                <a:buChar char="•"/>
              </a:pPr>
              <a:r>
                <a:rPr lang="en-US" sz="1400" dirty="0"/>
                <a:t>Huge challenges around failing treatment works and stockpiles of sludge </a:t>
              </a:r>
              <a:endParaRPr lang="en-ZA" sz="1400" dirty="0"/>
            </a:p>
          </p:txBody>
        </p:sp>
      </p:grpSp>
      <p:pic>
        <p:nvPicPr>
          <p:cNvPr id="20" name="Picture 19">
            <a:extLst>
              <a:ext uri="{FF2B5EF4-FFF2-40B4-BE49-F238E27FC236}">
                <a16:creationId xmlns:a16="http://schemas.microsoft.com/office/drawing/2014/main" id="{2CE93EF0-2C04-A0AA-692F-D81D3AA751A9}"/>
              </a:ext>
            </a:extLst>
          </p:cNvPr>
          <p:cNvPicPr>
            <a:picLocks noChangeAspect="1"/>
          </p:cNvPicPr>
          <p:nvPr/>
        </p:nvPicPr>
        <p:blipFill>
          <a:blip r:embed="rId5">
            <a:duotone>
              <a:prstClr val="black"/>
              <a:srgbClr val="D9C3A5">
                <a:tint val="50000"/>
                <a:satMod val="180000"/>
              </a:srgbClr>
            </a:duotone>
          </a:blip>
          <a:stretch>
            <a:fillRect/>
          </a:stretch>
        </p:blipFill>
        <p:spPr>
          <a:xfrm>
            <a:off x="7814104" y="1074674"/>
            <a:ext cx="1266327" cy="1181100"/>
          </a:xfrm>
          <a:prstGeom prst="rect">
            <a:avLst/>
          </a:prstGeom>
        </p:spPr>
      </p:pic>
      <p:sp>
        <p:nvSpPr>
          <p:cNvPr id="21" name="Rectangle 20">
            <a:extLst>
              <a:ext uri="{FF2B5EF4-FFF2-40B4-BE49-F238E27FC236}">
                <a16:creationId xmlns:a16="http://schemas.microsoft.com/office/drawing/2014/main" id="{37140902-5ABE-205C-A6ED-C0C37D1B6061}"/>
              </a:ext>
            </a:extLst>
          </p:cNvPr>
          <p:cNvSpPr/>
          <p:nvPr/>
        </p:nvSpPr>
        <p:spPr>
          <a:xfrm>
            <a:off x="9566919" y="1038638"/>
            <a:ext cx="2241416" cy="504907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3600" dirty="0">
              <a:solidFill>
                <a:schemeClr val="tx1"/>
              </a:solidFill>
            </a:endParaRPr>
          </a:p>
        </p:txBody>
      </p:sp>
      <p:sp>
        <p:nvSpPr>
          <p:cNvPr id="22" name="TextBox 21">
            <a:extLst>
              <a:ext uri="{FF2B5EF4-FFF2-40B4-BE49-F238E27FC236}">
                <a16:creationId xmlns:a16="http://schemas.microsoft.com/office/drawing/2014/main" id="{4D42DE50-BF9B-C829-85FA-AD04F8F2DE42}"/>
              </a:ext>
            </a:extLst>
          </p:cNvPr>
          <p:cNvSpPr txBox="1"/>
          <p:nvPr/>
        </p:nvSpPr>
        <p:spPr>
          <a:xfrm>
            <a:off x="9530858" y="2344788"/>
            <a:ext cx="2171177" cy="338554"/>
          </a:xfrm>
          <a:prstGeom prst="rect">
            <a:avLst/>
          </a:prstGeom>
          <a:noFill/>
        </p:spPr>
        <p:txBody>
          <a:bodyPr wrap="square" rtlCol="0">
            <a:spAutoFit/>
          </a:bodyPr>
          <a:lstStyle/>
          <a:p>
            <a:pPr algn="ctr"/>
            <a:r>
              <a:rPr lang="en-US" sz="1600" b="1" dirty="0"/>
              <a:t>Climate Change</a:t>
            </a:r>
            <a:endParaRPr lang="en-ZA" sz="1600" b="1" dirty="0"/>
          </a:p>
        </p:txBody>
      </p:sp>
      <p:sp>
        <p:nvSpPr>
          <p:cNvPr id="23" name="TextBox 22">
            <a:extLst>
              <a:ext uri="{FF2B5EF4-FFF2-40B4-BE49-F238E27FC236}">
                <a16:creationId xmlns:a16="http://schemas.microsoft.com/office/drawing/2014/main" id="{36EB32C0-3CB8-734C-D46F-546F5BB17E2D}"/>
              </a:ext>
            </a:extLst>
          </p:cNvPr>
          <p:cNvSpPr txBox="1"/>
          <p:nvPr/>
        </p:nvSpPr>
        <p:spPr>
          <a:xfrm>
            <a:off x="9717131" y="2920326"/>
            <a:ext cx="2091204"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SA has high risk climate</a:t>
            </a:r>
          </a:p>
          <a:p>
            <a:pPr marL="285750" indent="-285750">
              <a:buFont typeface="Arial" panose="020B0604020202020204" pitchFamily="34" charset="0"/>
              <a:buChar char="•"/>
            </a:pPr>
            <a:r>
              <a:rPr lang="en-US" sz="1400" dirty="0"/>
              <a:t>Extreme weather events</a:t>
            </a:r>
          </a:p>
          <a:p>
            <a:pPr marL="285750" indent="-285750">
              <a:buFont typeface="Arial" panose="020B0604020202020204" pitchFamily="34" charset="0"/>
              <a:buChar char="•"/>
            </a:pPr>
            <a:r>
              <a:rPr lang="en-US" sz="1400" dirty="0"/>
              <a:t>Rising seawater levels and temperatures</a:t>
            </a:r>
          </a:p>
          <a:p>
            <a:pPr marL="285750" indent="-285750">
              <a:buFont typeface="Arial" panose="020B0604020202020204" pitchFamily="34" charset="0"/>
              <a:buChar char="•"/>
            </a:pPr>
            <a:r>
              <a:rPr lang="en-US" sz="1400" dirty="0"/>
              <a:t>Frequent Droughts and longer duration of droughts </a:t>
            </a:r>
          </a:p>
          <a:p>
            <a:pPr marL="285750" indent="-285750">
              <a:buFont typeface="Arial" panose="020B0604020202020204" pitchFamily="34" charset="0"/>
              <a:buChar char="•"/>
            </a:pPr>
            <a:r>
              <a:rPr lang="en-US" sz="1400" dirty="0"/>
              <a:t>Frequent and possibly short intense flood patterns on east</a:t>
            </a:r>
          </a:p>
          <a:p>
            <a:pPr marL="285750" indent="-285750">
              <a:buFont typeface="Arial" panose="020B0604020202020204" pitchFamily="34" charset="0"/>
              <a:buChar char="•"/>
            </a:pPr>
            <a:r>
              <a:rPr lang="en-US" sz="1400" dirty="0"/>
              <a:t>Recovery of assets</a:t>
            </a:r>
          </a:p>
          <a:p>
            <a:pPr marL="285750" indent="-285750">
              <a:buFont typeface="Arial" panose="020B0604020202020204" pitchFamily="34" charset="0"/>
              <a:buChar char="•"/>
            </a:pPr>
            <a:endParaRPr lang="en-ZA" sz="1400" dirty="0"/>
          </a:p>
        </p:txBody>
      </p:sp>
      <p:pic>
        <p:nvPicPr>
          <p:cNvPr id="24" name="Picture 23">
            <a:extLst>
              <a:ext uri="{FF2B5EF4-FFF2-40B4-BE49-F238E27FC236}">
                <a16:creationId xmlns:a16="http://schemas.microsoft.com/office/drawing/2014/main" id="{49BA6ED9-9A65-C246-393B-CF0775146F8E}"/>
              </a:ext>
            </a:extLst>
          </p:cNvPr>
          <p:cNvPicPr>
            <a:picLocks noChangeAspect="1"/>
          </p:cNvPicPr>
          <p:nvPr/>
        </p:nvPicPr>
        <p:blipFill>
          <a:blip r:embed="rId6"/>
          <a:stretch>
            <a:fillRect/>
          </a:stretch>
        </p:blipFill>
        <p:spPr>
          <a:xfrm>
            <a:off x="10060612" y="1128168"/>
            <a:ext cx="1222170" cy="1222170"/>
          </a:xfrm>
          <a:prstGeom prst="rect">
            <a:avLst/>
          </a:prstGeom>
        </p:spPr>
      </p:pic>
      <p:sp>
        <p:nvSpPr>
          <p:cNvPr id="6" name="Rectangle 5">
            <a:extLst>
              <a:ext uri="{FF2B5EF4-FFF2-40B4-BE49-F238E27FC236}">
                <a16:creationId xmlns:a16="http://schemas.microsoft.com/office/drawing/2014/main" id="{C1649E50-0CF8-0924-316C-79F98ECDC5FE}"/>
              </a:ext>
            </a:extLst>
          </p:cNvPr>
          <p:cNvSpPr/>
          <p:nvPr/>
        </p:nvSpPr>
        <p:spPr>
          <a:xfrm>
            <a:off x="2547077" y="1051664"/>
            <a:ext cx="2317990" cy="5049079"/>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sz="3600" dirty="0">
              <a:solidFill>
                <a:schemeClr val="tx1"/>
              </a:solidFill>
            </a:endParaRPr>
          </a:p>
        </p:txBody>
      </p:sp>
      <p:grpSp>
        <p:nvGrpSpPr>
          <p:cNvPr id="25" name="Group 24">
            <a:extLst>
              <a:ext uri="{FF2B5EF4-FFF2-40B4-BE49-F238E27FC236}">
                <a16:creationId xmlns:a16="http://schemas.microsoft.com/office/drawing/2014/main" id="{14471F13-22CB-8321-61FC-C2B8FE667620}"/>
              </a:ext>
            </a:extLst>
          </p:cNvPr>
          <p:cNvGrpSpPr/>
          <p:nvPr/>
        </p:nvGrpSpPr>
        <p:grpSpPr>
          <a:xfrm>
            <a:off x="36899" y="5212929"/>
            <a:ext cx="12199872" cy="1710396"/>
            <a:chOff x="-7111" y="5139581"/>
            <a:chExt cx="12199872" cy="1710396"/>
          </a:xfrm>
        </p:grpSpPr>
        <p:sp>
          <p:nvSpPr>
            <p:cNvPr id="26" name="Rectangle 25">
              <a:extLst>
                <a:ext uri="{FF2B5EF4-FFF2-40B4-BE49-F238E27FC236}">
                  <a16:creationId xmlns:a16="http://schemas.microsoft.com/office/drawing/2014/main" id="{75274CF4-E38F-CBF0-85F6-7CA9D93C696A}"/>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13">
              <a:extLst>
                <a:ext uri="{FF2B5EF4-FFF2-40B4-BE49-F238E27FC236}">
                  <a16:creationId xmlns:a16="http://schemas.microsoft.com/office/drawing/2014/main" id="{A1228F5A-9498-652D-9787-57FCA1BA1CDC}"/>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8" name="Titre 1">
              <a:extLst>
                <a:ext uri="{FF2B5EF4-FFF2-40B4-BE49-F238E27FC236}">
                  <a16:creationId xmlns:a16="http://schemas.microsoft.com/office/drawing/2014/main" id="{46B3BF3B-84F4-6B47-12EE-9E5F73AA7113}"/>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29" name="Picture 8">
              <a:extLst>
                <a:ext uri="{FF2B5EF4-FFF2-40B4-BE49-F238E27FC236}">
                  <a16:creationId xmlns:a16="http://schemas.microsoft.com/office/drawing/2014/main" id="{DAA32934-F7BA-3375-24CF-F066ED11A6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30" name="Image 4">
              <a:extLst>
                <a:ext uri="{FF2B5EF4-FFF2-40B4-BE49-F238E27FC236}">
                  <a16:creationId xmlns:a16="http://schemas.microsoft.com/office/drawing/2014/main" id="{1E49E679-5153-336E-4C75-F21BCAABE3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31" name="Image 7">
              <a:extLst>
                <a:ext uri="{FF2B5EF4-FFF2-40B4-BE49-F238E27FC236}">
                  <a16:creationId xmlns:a16="http://schemas.microsoft.com/office/drawing/2014/main" id="{CFA5BFDC-8989-47AC-E79E-A351308E0E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32" name="Image 8">
              <a:extLst>
                <a:ext uri="{FF2B5EF4-FFF2-40B4-BE49-F238E27FC236}">
                  <a16:creationId xmlns:a16="http://schemas.microsoft.com/office/drawing/2014/main" id="{0A28012C-CE1B-0AF4-1CF8-7E2883C894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Tree>
    <p:extLst>
      <p:ext uri="{BB962C8B-B14F-4D97-AF65-F5344CB8AC3E}">
        <p14:creationId xmlns:p14="http://schemas.microsoft.com/office/powerpoint/2010/main" val="362553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6159" y="-12624"/>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1060663"/>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 name="Rectangle 1">
            <a:extLst>
              <a:ext uri="{FF2B5EF4-FFF2-40B4-BE49-F238E27FC236}">
                <a16:creationId xmlns:a16="http://schemas.microsoft.com/office/drawing/2014/main" id="{7423FBBA-A340-8409-ECDC-6EC47D112D06}"/>
              </a:ext>
            </a:extLst>
          </p:cNvPr>
          <p:cNvSpPr/>
          <p:nvPr/>
        </p:nvSpPr>
        <p:spPr>
          <a:xfrm>
            <a:off x="6783192" y="1307035"/>
            <a:ext cx="5227059" cy="42116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marL="285750" indent="-285750">
              <a:buFont typeface="Arial" panose="020B0604020202020204" pitchFamily="34" charset="0"/>
              <a:buChar char="•"/>
            </a:pPr>
            <a:r>
              <a:rPr lang="fr-FR" sz="2800" dirty="0"/>
              <a:t>New </a:t>
            </a:r>
            <a:r>
              <a:rPr lang="fr-FR" sz="2800" dirty="0" err="1"/>
              <a:t>Skills</a:t>
            </a:r>
            <a:r>
              <a:rPr lang="fr-FR" sz="2800" dirty="0"/>
              <a:t> and Practices</a:t>
            </a:r>
          </a:p>
          <a:p>
            <a:pPr marL="742950" lvl="1" indent="-285750">
              <a:buFont typeface="Arial" panose="020B0604020202020204" pitchFamily="34" charset="0"/>
              <a:buChar char="•"/>
            </a:pPr>
            <a:r>
              <a:rPr lang="fr-FR" sz="2800" dirty="0"/>
              <a:t>Research </a:t>
            </a:r>
            <a:r>
              <a:rPr lang="fr-FR" sz="2800" dirty="0" err="1"/>
              <a:t>Skills</a:t>
            </a:r>
            <a:endParaRPr lang="fr-FR" sz="2800" dirty="0"/>
          </a:p>
          <a:p>
            <a:pPr marL="742950" lvl="1" indent="-285750">
              <a:buFont typeface="Arial" panose="020B0604020202020204" pitchFamily="34" charset="0"/>
              <a:buChar char="•"/>
            </a:pPr>
            <a:r>
              <a:rPr lang="fr-FR" sz="2800" dirty="0"/>
              <a:t>Expertise</a:t>
            </a:r>
          </a:p>
          <a:p>
            <a:pPr marL="285750" indent="-285750">
              <a:buFont typeface="Arial" panose="020B0604020202020204" pitchFamily="34" charset="0"/>
              <a:buChar char="•"/>
            </a:pPr>
            <a:r>
              <a:rPr lang="fr-FR" sz="2800" dirty="0" err="1"/>
              <a:t>Transparency</a:t>
            </a:r>
            <a:endParaRPr lang="fr-FR" sz="2800" dirty="0"/>
          </a:p>
          <a:p>
            <a:pPr marL="285750" indent="-285750">
              <a:buFont typeface="Arial" panose="020B0604020202020204" pitchFamily="34" charset="0"/>
              <a:buChar char="•"/>
            </a:pPr>
            <a:r>
              <a:rPr lang="fr-FR" sz="2800" dirty="0" err="1"/>
              <a:t>Equity</a:t>
            </a:r>
            <a:endParaRPr lang="fr-FR" sz="2800" dirty="0"/>
          </a:p>
          <a:p>
            <a:pPr marL="285750" indent="-285750">
              <a:buFont typeface="Arial" panose="020B0604020202020204" pitchFamily="34" charset="0"/>
              <a:buChar char="•"/>
            </a:pPr>
            <a:r>
              <a:rPr lang="fr-FR" sz="2800" dirty="0"/>
              <a:t>Social Justice</a:t>
            </a:r>
          </a:p>
          <a:p>
            <a:pPr marL="285750" indent="-285750">
              <a:buFont typeface="Arial" panose="020B0604020202020204" pitchFamily="34" charset="0"/>
              <a:buChar char="•"/>
            </a:pPr>
            <a:r>
              <a:rPr lang="fr-FR" sz="2800" dirty="0"/>
              <a:t>Future </a:t>
            </a:r>
            <a:r>
              <a:rPr lang="fr-FR" sz="2800" dirty="0" err="1"/>
              <a:t>Skills</a:t>
            </a:r>
            <a:endParaRPr lang="fr-FR" sz="2800" dirty="0"/>
          </a:p>
          <a:p>
            <a:pPr marL="742950" lvl="1" indent="-285750">
              <a:buFont typeface="Arial" panose="020B0604020202020204" pitchFamily="34" charset="0"/>
              <a:buChar char="•"/>
            </a:pPr>
            <a:r>
              <a:rPr lang="fr-FR" sz="2800" dirty="0"/>
              <a:t>4IR (Digital, Machine </a:t>
            </a:r>
            <a:r>
              <a:rPr lang="fr-FR" sz="2800" dirty="0" err="1"/>
              <a:t>learning</a:t>
            </a:r>
            <a:r>
              <a:rPr lang="fr-FR" sz="2800" dirty="0"/>
              <a:t> and AI)</a:t>
            </a:r>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6241959" y="1503918"/>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286" y="6030874"/>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sp>
        <p:nvSpPr>
          <p:cNvPr id="3" name="TextBox 2">
            <a:extLst>
              <a:ext uri="{FF2B5EF4-FFF2-40B4-BE49-F238E27FC236}">
                <a16:creationId xmlns:a16="http://schemas.microsoft.com/office/drawing/2014/main" id="{E805A6A5-387C-0BA3-DA4C-8E5B8B29EBEE}"/>
              </a:ext>
            </a:extLst>
          </p:cNvPr>
          <p:cNvSpPr txBox="1"/>
          <p:nvPr/>
        </p:nvSpPr>
        <p:spPr>
          <a:xfrm>
            <a:off x="186488" y="132347"/>
            <a:ext cx="8035553" cy="707886"/>
          </a:xfrm>
          <a:prstGeom prst="rect">
            <a:avLst/>
          </a:prstGeom>
          <a:noFill/>
        </p:spPr>
        <p:txBody>
          <a:bodyPr wrap="square" rtlCol="0">
            <a:spAutoFit/>
          </a:bodyPr>
          <a:lstStyle/>
          <a:p>
            <a:r>
              <a:rPr lang="en-US" sz="4000" b="1" dirty="0">
                <a:solidFill>
                  <a:schemeClr val="bg1"/>
                </a:solidFill>
                <a:latin typeface="+mj-lt"/>
              </a:rPr>
              <a:t>CAPACITY BUILDING </a:t>
            </a:r>
            <a:endParaRPr lang="en-ZA" sz="4000" b="1" dirty="0">
              <a:solidFill>
                <a:schemeClr val="bg1"/>
              </a:solidFill>
              <a:latin typeface="+mj-lt"/>
            </a:endParaRPr>
          </a:p>
        </p:txBody>
      </p:sp>
      <p:pic>
        <p:nvPicPr>
          <p:cNvPr id="11" name="Picture 10">
            <a:extLst>
              <a:ext uri="{FF2B5EF4-FFF2-40B4-BE49-F238E27FC236}">
                <a16:creationId xmlns:a16="http://schemas.microsoft.com/office/drawing/2014/main" id="{6A4A66CA-9902-C08D-BE17-80023C2ECA7A}"/>
              </a:ext>
            </a:extLst>
          </p:cNvPr>
          <p:cNvPicPr>
            <a:picLocks noChangeAspect="1"/>
          </p:cNvPicPr>
          <p:nvPr/>
        </p:nvPicPr>
        <p:blipFill>
          <a:blip r:embed="rId8"/>
          <a:stretch>
            <a:fillRect/>
          </a:stretch>
        </p:blipFill>
        <p:spPr>
          <a:xfrm>
            <a:off x="126286" y="1588133"/>
            <a:ext cx="6487856" cy="3649419"/>
          </a:xfrm>
          <a:prstGeom prst="rect">
            <a:avLst/>
          </a:prstGeom>
        </p:spPr>
      </p:pic>
    </p:spTree>
    <p:extLst>
      <p:ext uri="{BB962C8B-B14F-4D97-AF65-F5344CB8AC3E}">
        <p14:creationId xmlns:p14="http://schemas.microsoft.com/office/powerpoint/2010/main" val="392379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303666"/>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1146688"/>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grpSp>
        <p:nvGrpSpPr>
          <p:cNvPr id="11" name="Group 10">
            <a:extLst>
              <a:ext uri="{FF2B5EF4-FFF2-40B4-BE49-F238E27FC236}">
                <a16:creationId xmlns:a16="http://schemas.microsoft.com/office/drawing/2014/main" id="{9FBF52D4-4C79-AD6B-298A-F2E5FEA8D003}"/>
              </a:ext>
            </a:extLst>
          </p:cNvPr>
          <p:cNvGrpSpPr/>
          <p:nvPr/>
        </p:nvGrpSpPr>
        <p:grpSpPr>
          <a:xfrm>
            <a:off x="-7111" y="5485139"/>
            <a:ext cx="12199872" cy="1710396"/>
            <a:chOff x="-7111" y="5139581"/>
            <a:chExt cx="12199872" cy="1710396"/>
          </a:xfrm>
        </p:grpSpPr>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
        <p:nvSpPr>
          <p:cNvPr id="3" name="TextBox 2">
            <a:extLst>
              <a:ext uri="{FF2B5EF4-FFF2-40B4-BE49-F238E27FC236}">
                <a16:creationId xmlns:a16="http://schemas.microsoft.com/office/drawing/2014/main" id="{E805A6A5-387C-0BA3-DA4C-8E5B8B29EBEE}"/>
              </a:ext>
            </a:extLst>
          </p:cNvPr>
          <p:cNvSpPr txBox="1"/>
          <p:nvPr/>
        </p:nvSpPr>
        <p:spPr>
          <a:xfrm>
            <a:off x="123793" y="-193057"/>
            <a:ext cx="11763407" cy="707886"/>
          </a:xfrm>
          <a:prstGeom prst="rect">
            <a:avLst/>
          </a:prstGeom>
          <a:noFill/>
        </p:spPr>
        <p:txBody>
          <a:bodyPr wrap="square" rtlCol="0">
            <a:spAutoFit/>
          </a:bodyPr>
          <a:lstStyle/>
          <a:p>
            <a:r>
              <a:rPr lang="en-US" sz="4000" b="1" dirty="0">
                <a:solidFill>
                  <a:schemeClr val="bg1"/>
                </a:solidFill>
                <a:latin typeface="+mj-lt"/>
              </a:rPr>
              <a:t>TECHNOLOGY READINESS FOR UPTAKE</a:t>
            </a:r>
            <a:endParaRPr lang="en-ZA" sz="4000" b="1" dirty="0">
              <a:solidFill>
                <a:schemeClr val="bg1"/>
              </a:solidFill>
              <a:latin typeface="+mj-lt"/>
            </a:endParaRPr>
          </a:p>
        </p:txBody>
      </p:sp>
      <p:pic>
        <p:nvPicPr>
          <p:cNvPr id="12" name="Picture 11">
            <a:extLst>
              <a:ext uri="{FF2B5EF4-FFF2-40B4-BE49-F238E27FC236}">
                <a16:creationId xmlns:a16="http://schemas.microsoft.com/office/drawing/2014/main" id="{5DF30A52-8AE3-4D32-1B74-A8EB0A6FA2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0267" y="1265453"/>
            <a:ext cx="8835509" cy="4972788"/>
          </a:xfrm>
          <a:prstGeom prst="rect">
            <a:avLst/>
          </a:prstGeom>
          <a:noFill/>
          <a:ln>
            <a:noFill/>
          </a:ln>
        </p:spPr>
      </p:pic>
    </p:spTree>
    <p:extLst>
      <p:ext uri="{BB962C8B-B14F-4D97-AF65-F5344CB8AC3E}">
        <p14:creationId xmlns:p14="http://schemas.microsoft.com/office/powerpoint/2010/main" val="313989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8"/>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803189"/>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grpSp>
        <p:nvGrpSpPr>
          <p:cNvPr id="11" name="Group 10">
            <a:extLst>
              <a:ext uri="{FF2B5EF4-FFF2-40B4-BE49-F238E27FC236}">
                <a16:creationId xmlns:a16="http://schemas.microsoft.com/office/drawing/2014/main" id="{9FBF52D4-4C79-AD6B-298A-F2E5FEA8D003}"/>
              </a:ext>
            </a:extLst>
          </p:cNvPr>
          <p:cNvGrpSpPr/>
          <p:nvPr/>
        </p:nvGrpSpPr>
        <p:grpSpPr>
          <a:xfrm>
            <a:off x="-7111" y="5139581"/>
            <a:ext cx="12199872" cy="1710396"/>
            <a:chOff x="-7111" y="5139581"/>
            <a:chExt cx="12199872" cy="1710396"/>
          </a:xfrm>
        </p:grpSpPr>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
        <p:nvSpPr>
          <p:cNvPr id="3" name="TextBox 2">
            <a:extLst>
              <a:ext uri="{FF2B5EF4-FFF2-40B4-BE49-F238E27FC236}">
                <a16:creationId xmlns:a16="http://schemas.microsoft.com/office/drawing/2014/main" id="{E805A6A5-387C-0BA3-DA4C-8E5B8B29EBEE}"/>
              </a:ext>
            </a:extLst>
          </p:cNvPr>
          <p:cNvSpPr txBox="1"/>
          <p:nvPr/>
        </p:nvSpPr>
        <p:spPr>
          <a:xfrm>
            <a:off x="123792" y="95303"/>
            <a:ext cx="11763407" cy="707886"/>
          </a:xfrm>
          <a:prstGeom prst="rect">
            <a:avLst/>
          </a:prstGeom>
          <a:noFill/>
        </p:spPr>
        <p:txBody>
          <a:bodyPr wrap="square" rtlCol="0">
            <a:spAutoFit/>
          </a:bodyPr>
          <a:lstStyle/>
          <a:p>
            <a:r>
              <a:rPr lang="en-US" sz="4000" b="1" dirty="0">
                <a:solidFill>
                  <a:schemeClr val="bg1"/>
                </a:solidFill>
                <a:latin typeface="+mj-lt"/>
              </a:rPr>
              <a:t>WADER: TECHNOLOGY ACCELERATOR</a:t>
            </a:r>
            <a:endParaRPr lang="en-ZA" sz="4000" b="1" dirty="0">
              <a:solidFill>
                <a:schemeClr val="bg1"/>
              </a:solidFill>
              <a:latin typeface="+mj-lt"/>
            </a:endParaRPr>
          </a:p>
        </p:txBody>
      </p:sp>
      <p:sp>
        <p:nvSpPr>
          <p:cNvPr id="13" name="Text Placeholder 3">
            <a:extLst>
              <a:ext uri="{FF2B5EF4-FFF2-40B4-BE49-F238E27FC236}">
                <a16:creationId xmlns:a16="http://schemas.microsoft.com/office/drawing/2014/main" id="{4B1461EF-0861-B38D-F288-90F4612AFF4D}"/>
              </a:ext>
            </a:extLst>
          </p:cNvPr>
          <p:cNvSpPr txBox="1">
            <a:spLocks/>
          </p:cNvSpPr>
          <p:nvPr/>
        </p:nvSpPr>
        <p:spPr>
          <a:xfrm>
            <a:off x="417965" y="1132368"/>
            <a:ext cx="7943563" cy="4786212"/>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a:p>
            <a:endParaRPr lang="en-US" sz="2000" dirty="0">
              <a:solidFill>
                <a:schemeClr val="tx1"/>
              </a:solidFill>
            </a:endParaRPr>
          </a:p>
          <a:p>
            <a:r>
              <a:rPr lang="en-US" sz="2200" b="1" dirty="0">
                <a:solidFill>
                  <a:schemeClr val="tx1"/>
                </a:solidFill>
              </a:rPr>
              <a:t>WATER TECHNOLOGIES DEMONSTRATION PROGRAMME</a:t>
            </a:r>
          </a:p>
          <a:p>
            <a:pPr lvl="1"/>
            <a:endParaRPr lang="en-US" sz="2000" b="1" dirty="0"/>
          </a:p>
          <a:p>
            <a:pPr lvl="1"/>
            <a:r>
              <a:rPr lang="en-US" sz="2000" b="1" dirty="0"/>
              <a:t>Technologies, Processes, Devices, Apps</a:t>
            </a:r>
            <a:endParaRPr lang="en-US" sz="2000" dirty="0"/>
          </a:p>
          <a:p>
            <a:pPr lvl="2"/>
            <a:r>
              <a:rPr lang="en-US" dirty="0"/>
              <a:t>Water availability</a:t>
            </a:r>
          </a:p>
          <a:p>
            <a:pPr lvl="3"/>
            <a:r>
              <a:rPr lang="en-US" dirty="0" err="1"/>
              <a:t>Desiltation</a:t>
            </a:r>
            <a:r>
              <a:rPr lang="en-US" dirty="0"/>
              <a:t> – vortex settling </a:t>
            </a:r>
          </a:p>
          <a:p>
            <a:pPr lvl="2"/>
            <a:r>
              <a:rPr lang="en-US" dirty="0"/>
              <a:t>Alternate sources of water</a:t>
            </a:r>
          </a:p>
          <a:p>
            <a:pPr lvl="3"/>
            <a:r>
              <a:rPr lang="en-US" dirty="0" err="1"/>
              <a:t>Sandwater</a:t>
            </a:r>
            <a:r>
              <a:rPr lang="en-US" dirty="0"/>
              <a:t> water extraction</a:t>
            </a:r>
          </a:p>
          <a:p>
            <a:pPr lvl="2"/>
            <a:r>
              <a:rPr lang="en-US" dirty="0"/>
              <a:t>Water Efficiency at household level</a:t>
            </a:r>
          </a:p>
          <a:p>
            <a:pPr lvl="3"/>
            <a:r>
              <a:rPr lang="en-US" dirty="0"/>
              <a:t>RWH</a:t>
            </a:r>
          </a:p>
          <a:p>
            <a:pPr lvl="3"/>
            <a:r>
              <a:rPr lang="en-US" dirty="0"/>
              <a:t>Water reserve</a:t>
            </a:r>
          </a:p>
          <a:p>
            <a:pPr lvl="2"/>
            <a:r>
              <a:rPr lang="en-US" dirty="0"/>
              <a:t>Treatment Processes </a:t>
            </a:r>
          </a:p>
          <a:p>
            <a:pPr lvl="3"/>
            <a:r>
              <a:rPr lang="en-US" dirty="0"/>
              <a:t>eutectic freeze crystallization</a:t>
            </a:r>
          </a:p>
          <a:p>
            <a:pPr lvl="3"/>
            <a:r>
              <a:rPr lang="en-US" dirty="0"/>
              <a:t>Solar desalination</a:t>
            </a:r>
          </a:p>
          <a:p>
            <a:pPr lvl="2"/>
            <a:r>
              <a:rPr lang="en-US" dirty="0"/>
              <a:t>Digital </a:t>
            </a:r>
          </a:p>
          <a:p>
            <a:pPr lvl="3"/>
            <a:r>
              <a:rPr lang="en-US" dirty="0"/>
              <a:t>Remote training/operations</a:t>
            </a:r>
          </a:p>
          <a:p>
            <a:pPr lvl="3"/>
            <a:r>
              <a:rPr lang="en-US" dirty="0"/>
              <a:t>Satellite based monitoring and evaluation of pollution/eutrophication</a:t>
            </a:r>
          </a:p>
          <a:p>
            <a:pPr lvl="1"/>
            <a:endParaRPr lang="en-US" sz="2000" dirty="0"/>
          </a:p>
          <a:p>
            <a:pPr lvl="1"/>
            <a:endParaRPr lang="en-US" sz="2000" dirty="0"/>
          </a:p>
          <a:p>
            <a:endParaRPr lang="en-US" sz="2000" dirty="0">
              <a:solidFill>
                <a:schemeClr val="tx1"/>
              </a:solidFill>
            </a:endParaRPr>
          </a:p>
          <a:p>
            <a:endParaRPr lang="en-US" sz="2000" dirty="0">
              <a:solidFill>
                <a:schemeClr val="tx1"/>
              </a:solidFill>
            </a:endParaRPr>
          </a:p>
        </p:txBody>
      </p:sp>
      <p:grpSp>
        <p:nvGrpSpPr>
          <p:cNvPr id="17" name="Group 16">
            <a:extLst>
              <a:ext uri="{FF2B5EF4-FFF2-40B4-BE49-F238E27FC236}">
                <a16:creationId xmlns:a16="http://schemas.microsoft.com/office/drawing/2014/main" id="{44E9253E-6470-EE0E-0B84-4F016385A99B}"/>
              </a:ext>
            </a:extLst>
          </p:cNvPr>
          <p:cNvGrpSpPr/>
          <p:nvPr/>
        </p:nvGrpSpPr>
        <p:grpSpPr>
          <a:xfrm>
            <a:off x="7089644" y="1272823"/>
            <a:ext cx="4261550" cy="4007311"/>
            <a:chOff x="6513926" y="1728717"/>
            <a:chExt cx="3317100" cy="3543868"/>
          </a:xfrm>
        </p:grpSpPr>
        <p:pic>
          <p:nvPicPr>
            <p:cNvPr id="18" name="Picture 17" descr="A picture containing text&#10;&#10;Description automatically generated">
              <a:extLst>
                <a:ext uri="{FF2B5EF4-FFF2-40B4-BE49-F238E27FC236}">
                  <a16:creationId xmlns:a16="http://schemas.microsoft.com/office/drawing/2014/main" id="{0A27EBEE-9934-3873-D05E-99B4AC0795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926" y="1728717"/>
              <a:ext cx="3227576" cy="2721688"/>
            </a:xfrm>
            <a:prstGeom prst="rect">
              <a:avLst/>
            </a:prstGeom>
          </p:spPr>
        </p:pic>
        <p:pic>
          <p:nvPicPr>
            <p:cNvPr id="20" name="Picture 19">
              <a:extLst>
                <a:ext uri="{FF2B5EF4-FFF2-40B4-BE49-F238E27FC236}">
                  <a16:creationId xmlns:a16="http://schemas.microsoft.com/office/drawing/2014/main" id="{6524BCAE-2BA1-7D24-2536-FC944D057878}"/>
                </a:ext>
              </a:extLst>
            </p:cNvPr>
            <p:cNvPicPr>
              <a:picLocks noChangeAspect="1"/>
            </p:cNvPicPr>
            <p:nvPr/>
          </p:nvPicPr>
          <p:blipFill>
            <a:blip r:embed="rId9"/>
            <a:stretch>
              <a:fillRect/>
            </a:stretch>
          </p:blipFill>
          <p:spPr>
            <a:xfrm>
              <a:off x="6627988" y="4617093"/>
              <a:ext cx="3203038" cy="655492"/>
            </a:xfrm>
            <a:prstGeom prst="rect">
              <a:avLst/>
            </a:prstGeom>
          </p:spPr>
        </p:pic>
      </p:grpSp>
    </p:spTree>
    <p:extLst>
      <p:ext uri="{BB962C8B-B14F-4D97-AF65-F5344CB8AC3E}">
        <p14:creationId xmlns:p14="http://schemas.microsoft.com/office/powerpoint/2010/main" val="315502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8"/>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803189"/>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grpSp>
        <p:nvGrpSpPr>
          <p:cNvPr id="11" name="Group 10">
            <a:extLst>
              <a:ext uri="{FF2B5EF4-FFF2-40B4-BE49-F238E27FC236}">
                <a16:creationId xmlns:a16="http://schemas.microsoft.com/office/drawing/2014/main" id="{9FBF52D4-4C79-AD6B-298A-F2E5FEA8D003}"/>
              </a:ext>
            </a:extLst>
          </p:cNvPr>
          <p:cNvGrpSpPr/>
          <p:nvPr/>
        </p:nvGrpSpPr>
        <p:grpSpPr>
          <a:xfrm>
            <a:off x="-7111" y="5139581"/>
            <a:ext cx="12199872" cy="1710396"/>
            <a:chOff x="-7111" y="5139581"/>
            <a:chExt cx="12199872" cy="1710396"/>
          </a:xfrm>
        </p:grpSpPr>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
        <p:nvSpPr>
          <p:cNvPr id="3" name="TextBox 2">
            <a:extLst>
              <a:ext uri="{FF2B5EF4-FFF2-40B4-BE49-F238E27FC236}">
                <a16:creationId xmlns:a16="http://schemas.microsoft.com/office/drawing/2014/main" id="{E805A6A5-387C-0BA3-DA4C-8E5B8B29EBEE}"/>
              </a:ext>
            </a:extLst>
          </p:cNvPr>
          <p:cNvSpPr txBox="1"/>
          <p:nvPr/>
        </p:nvSpPr>
        <p:spPr>
          <a:xfrm>
            <a:off x="72190" y="72187"/>
            <a:ext cx="11815010" cy="707886"/>
          </a:xfrm>
          <a:prstGeom prst="rect">
            <a:avLst/>
          </a:prstGeom>
          <a:noFill/>
        </p:spPr>
        <p:txBody>
          <a:bodyPr wrap="square" rtlCol="0">
            <a:spAutoFit/>
          </a:bodyPr>
          <a:lstStyle/>
          <a:p>
            <a:r>
              <a:rPr lang="en-US" sz="4000" b="1" dirty="0">
                <a:solidFill>
                  <a:schemeClr val="bg1"/>
                </a:solidFill>
                <a:latin typeface="+mj-lt"/>
              </a:rPr>
              <a:t>WADER: AQUATRIP (WATER TRIP SWITCH)</a:t>
            </a:r>
            <a:endParaRPr lang="en-ZA" sz="4000" b="1" dirty="0">
              <a:solidFill>
                <a:schemeClr val="bg1"/>
              </a:solidFill>
              <a:latin typeface="+mj-lt"/>
            </a:endParaRPr>
          </a:p>
        </p:txBody>
      </p:sp>
      <p:pic>
        <p:nvPicPr>
          <p:cNvPr id="2" name="Picture 1">
            <a:extLst>
              <a:ext uri="{FF2B5EF4-FFF2-40B4-BE49-F238E27FC236}">
                <a16:creationId xmlns:a16="http://schemas.microsoft.com/office/drawing/2014/main" id="{8493B570-A215-D44E-AEDB-F12013C9DFFD}"/>
              </a:ext>
            </a:extLst>
          </p:cNvPr>
          <p:cNvPicPr>
            <a:picLocks noChangeAspect="1"/>
          </p:cNvPicPr>
          <p:nvPr/>
        </p:nvPicPr>
        <p:blipFill>
          <a:blip r:embed="rId8"/>
          <a:stretch>
            <a:fillRect/>
          </a:stretch>
        </p:blipFill>
        <p:spPr>
          <a:xfrm>
            <a:off x="6389964" y="3570924"/>
            <a:ext cx="5731510" cy="1654109"/>
          </a:xfrm>
          <a:prstGeom prst="rect">
            <a:avLst/>
          </a:prstGeom>
        </p:spPr>
      </p:pic>
      <p:sp>
        <p:nvSpPr>
          <p:cNvPr id="12" name="TextBox 11">
            <a:extLst>
              <a:ext uri="{FF2B5EF4-FFF2-40B4-BE49-F238E27FC236}">
                <a16:creationId xmlns:a16="http://schemas.microsoft.com/office/drawing/2014/main" id="{94649943-145E-96B3-C993-01E144C761AC}"/>
              </a:ext>
            </a:extLst>
          </p:cNvPr>
          <p:cNvSpPr txBox="1"/>
          <p:nvPr/>
        </p:nvSpPr>
        <p:spPr>
          <a:xfrm>
            <a:off x="217618" y="1229111"/>
            <a:ext cx="10908631" cy="4708981"/>
          </a:xfrm>
          <a:prstGeom prst="rect">
            <a:avLst/>
          </a:prstGeom>
          <a:noFill/>
        </p:spPr>
        <p:txBody>
          <a:bodyPr wrap="square">
            <a:spAutoFit/>
          </a:bodyPr>
          <a:lstStyle/>
          <a:p>
            <a:r>
              <a:rPr lang="en-GB" sz="2000" dirty="0"/>
              <a:t>The </a:t>
            </a:r>
            <a:r>
              <a:rPr lang="en-GB" sz="2000" dirty="0" err="1"/>
              <a:t>AquaTrip</a:t>
            </a:r>
            <a:r>
              <a:rPr lang="en-GB" sz="2000" dirty="0"/>
              <a:t> is a patented permanently installed water leak detection system, which monitors the flow of water into a property. In the event of a situation where there is unnecessary water loss, the </a:t>
            </a:r>
            <a:r>
              <a:rPr lang="en-GB" sz="2000" dirty="0" err="1"/>
              <a:t>AquaTrip</a:t>
            </a:r>
            <a:r>
              <a:rPr lang="en-GB" sz="2000" dirty="0"/>
              <a:t> system will automatically switch off the water and protect the entire plumbing system. It does not alter consumption patterns it only eliminates water wastage and it can be placed anywhere on site and does not require maintenance and/or mains power. </a:t>
            </a:r>
          </a:p>
          <a:p>
            <a:endParaRPr lang="en-GB" sz="2000" b="1" dirty="0"/>
          </a:p>
          <a:p>
            <a:r>
              <a:rPr lang="en-GB" sz="2000" b="1" dirty="0"/>
              <a:t>Technology Area</a:t>
            </a:r>
          </a:p>
          <a:p>
            <a:r>
              <a:rPr lang="en-GB" sz="2000" dirty="0"/>
              <a:t>Water Saving Systems/Prevention of continuous </a:t>
            </a:r>
          </a:p>
          <a:p>
            <a:r>
              <a:rPr lang="en-GB" sz="2000" dirty="0"/>
              <a:t>water loss</a:t>
            </a:r>
          </a:p>
          <a:p>
            <a:r>
              <a:rPr lang="en-GB" sz="2000" b="1" dirty="0"/>
              <a:t>RDI Cluster</a:t>
            </a:r>
            <a:endParaRPr lang="en-GB" sz="2000" dirty="0"/>
          </a:p>
          <a:p>
            <a:r>
              <a:rPr lang="en-GB" sz="2000" dirty="0"/>
              <a:t>Efficiency/Reducing Losses</a:t>
            </a:r>
          </a:p>
          <a:p>
            <a:r>
              <a:rPr lang="en-GB" sz="2000" b="1" dirty="0"/>
              <a:t>Impact (8 sites)</a:t>
            </a:r>
          </a:p>
          <a:p>
            <a:r>
              <a:rPr lang="en-GB" sz="2000" dirty="0"/>
              <a:t>Success rate of 100% - a saving of between 15%-91%. </a:t>
            </a:r>
          </a:p>
          <a:p>
            <a:r>
              <a:rPr lang="en-GB" sz="2000" dirty="0"/>
              <a:t>3,220,000 litres of water saved and R463 680 worth of billing saved.</a:t>
            </a:r>
          </a:p>
          <a:p>
            <a:endParaRPr lang="en-GB" sz="2000" dirty="0"/>
          </a:p>
        </p:txBody>
      </p:sp>
    </p:spTree>
    <p:extLst>
      <p:ext uri="{BB962C8B-B14F-4D97-AF65-F5344CB8AC3E}">
        <p14:creationId xmlns:p14="http://schemas.microsoft.com/office/powerpoint/2010/main" val="191726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4678"/>
            <a:ext cx="12192000" cy="6845299"/>
          </a:xfrm>
        </p:spPr>
      </p:pic>
      <p:sp>
        <p:nvSpPr>
          <p:cNvPr id="15" name="Rectangle 14">
            <a:extLst>
              <a:ext uri="{FF2B5EF4-FFF2-40B4-BE49-F238E27FC236}">
                <a16:creationId xmlns:a16="http://schemas.microsoft.com/office/drawing/2014/main" id="{9EACBC23-DD87-BEC3-739A-9E1D47809540}"/>
              </a:ext>
            </a:extLst>
          </p:cNvPr>
          <p:cNvSpPr/>
          <p:nvPr/>
        </p:nvSpPr>
        <p:spPr>
          <a:xfrm>
            <a:off x="-12699" y="803189"/>
            <a:ext cx="12192000" cy="50802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4" name="Image 13" descr="Une image contenant carte&#10;&#10;Description générée automatiquement">
            <a:extLst>
              <a:ext uri="{FF2B5EF4-FFF2-40B4-BE49-F238E27FC236}">
                <a16:creationId xmlns:a16="http://schemas.microsoft.com/office/drawing/2014/main" id="{D77D9245-2459-A8F6-3E33-E42FFE31E84F}"/>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25903" b="23623"/>
          <a:stretch/>
        </p:blipFill>
        <p:spPr>
          <a:xfrm>
            <a:off x="2831913" y="972262"/>
            <a:ext cx="6019399" cy="4297605"/>
          </a:xfrm>
          <a:prstGeom prst="rect">
            <a:avLst/>
          </a:prstGeom>
        </p:spPr>
      </p:pic>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511815" y="287091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3" name="TextBox 2">
            <a:extLst>
              <a:ext uri="{FF2B5EF4-FFF2-40B4-BE49-F238E27FC236}">
                <a16:creationId xmlns:a16="http://schemas.microsoft.com/office/drawing/2014/main" id="{E805A6A5-387C-0BA3-DA4C-8E5B8B29EBEE}"/>
              </a:ext>
            </a:extLst>
          </p:cNvPr>
          <p:cNvSpPr txBox="1"/>
          <p:nvPr/>
        </p:nvSpPr>
        <p:spPr>
          <a:xfrm>
            <a:off x="123032" y="95303"/>
            <a:ext cx="11763407" cy="707886"/>
          </a:xfrm>
          <a:prstGeom prst="rect">
            <a:avLst/>
          </a:prstGeom>
          <a:noFill/>
        </p:spPr>
        <p:txBody>
          <a:bodyPr wrap="square" rtlCol="0">
            <a:spAutoFit/>
          </a:bodyPr>
          <a:lstStyle/>
          <a:p>
            <a:r>
              <a:rPr lang="en-US" sz="4000" b="1" dirty="0">
                <a:solidFill>
                  <a:schemeClr val="bg1"/>
                </a:solidFill>
                <a:latin typeface="+mj-lt"/>
              </a:rPr>
              <a:t>WADER: LOOKSEEDO REMOTE TECHNICIAN </a:t>
            </a:r>
            <a:endParaRPr lang="en-ZA" sz="4000" b="1" dirty="0">
              <a:solidFill>
                <a:schemeClr val="bg1"/>
              </a:solidFill>
              <a:latin typeface="+mj-lt"/>
            </a:endParaRPr>
          </a:p>
        </p:txBody>
      </p:sp>
      <p:pic>
        <p:nvPicPr>
          <p:cNvPr id="2" name="Picture 1">
            <a:extLst>
              <a:ext uri="{FF2B5EF4-FFF2-40B4-BE49-F238E27FC236}">
                <a16:creationId xmlns:a16="http://schemas.microsoft.com/office/drawing/2014/main" id="{22BCB907-6A48-62B0-C457-CC253505BBE7}"/>
              </a:ext>
            </a:extLst>
          </p:cNvPr>
          <p:cNvPicPr>
            <a:picLocks noChangeAspect="1"/>
          </p:cNvPicPr>
          <p:nvPr/>
        </p:nvPicPr>
        <p:blipFill>
          <a:blip r:embed="rId4"/>
          <a:stretch>
            <a:fillRect/>
          </a:stretch>
        </p:blipFill>
        <p:spPr>
          <a:xfrm>
            <a:off x="8460866" y="3121064"/>
            <a:ext cx="3578317" cy="2653695"/>
          </a:xfrm>
          <a:prstGeom prst="rect">
            <a:avLst/>
          </a:prstGeom>
        </p:spPr>
      </p:pic>
      <p:grpSp>
        <p:nvGrpSpPr>
          <p:cNvPr id="11" name="Group 10">
            <a:extLst>
              <a:ext uri="{FF2B5EF4-FFF2-40B4-BE49-F238E27FC236}">
                <a16:creationId xmlns:a16="http://schemas.microsoft.com/office/drawing/2014/main" id="{9FBF52D4-4C79-AD6B-298A-F2E5FEA8D003}"/>
              </a:ext>
            </a:extLst>
          </p:cNvPr>
          <p:cNvGrpSpPr/>
          <p:nvPr/>
        </p:nvGrpSpPr>
        <p:grpSpPr>
          <a:xfrm>
            <a:off x="-7872" y="5139581"/>
            <a:ext cx="12199872" cy="1710396"/>
            <a:chOff x="-7111" y="5139581"/>
            <a:chExt cx="12199872" cy="1710396"/>
          </a:xfrm>
        </p:grpSpPr>
        <p:sp>
          <p:nvSpPr>
            <p:cNvPr id="7" name="Rectangle 6">
              <a:extLst>
                <a:ext uri="{FF2B5EF4-FFF2-40B4-BE49-F238E27FC236}">
                  <a16:creationId xmlns:a16="http://schemas.microsoft.com/office/drawing/2014/main" id="{8C832E2A-A6B3-4AA7-5519-AC9EC79C38F9}"/>
                </a:ext>
              </a:extLst>
            </p:cNvPr>
            <p:cNvSpPr/>
            <p:nvPr/>
          </p:nvSpPr>
          <p:spPr>
            <a:xfrm>
              <a:off x="-7111" y="5903979"/>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13">
              <a:extLst>
                <a:ext uri="{FF2B5EF4-FFF2-40B4-BE49-F238E27FC236}">
                  <a16:creationId xmlns:a16="http://schemas.microsoft.com/office/drawing/2014/main" id="{C9F4D267-698E-495B-A1E1-B06F4DD72D21}"/>
                </a:ext>
              </a:extLst>
            </p:cNvPr>
            <p:cNvCxnSpPr>
              <a:cxnSpLocks/>
            </p:cNvCxnSpPr>
            <p:nvPr/>
          </p:nvCxnSpPr>
          <p:spPr>
            <a:xfrm>
              <a:off x="4722990" y="6072967"/>
              <a:ext cx="0" cy="624147"/>
            </a:xfrm>
            <a:prstGeom prst="line">
              <a:avLst/>
            </a:prstGeom>
            <a:ln>
              <a:solidFill>
                <a:srgbClr val="1C99C7"/>
              </a:solidFill>
            </a:ln>
          </p:spPr>
          <p:style>
            <a:lnRef idx="3">
              <a:schemeClr val="accent6"/>
            </a:lnRef>
            <a:fillRef idx="0">
              <a:schemeClr val="accent6"/>
            </a:fillRef>
            <a:effectRef idx="2">
              <a:schemeClr val="accent6"/>
            </a:effectRef>
            <a:fontRef idx="minor">
              <a:schemeClr val="tx1"/>
            </a:fontRef>
          </p:style>
        </p:cxnSp>
        <p:sp>
          <p:nvSpPr>
            <p:cNvPr id="24" name="Titre 1">
              <a:extLst>
                <a:ext uri="{FF2B5EF4-FFF2-40B4-BE49-F238E27FC236}">
                  <a16:creationId xmlns:a16="http://schemas.microsoft.com/office/drawing/2014/main" id="{9336DA58-3CFF-EC4D-3CC7-78536B206F59}"/>
                </a:ext>
              </a:extLst>
            </p:cNvPr>
            <p:cNvSpPr txBox="1">
              <a:spLocks/>
            </p:cNvSpPr>
            <p:nvPr/>
          </p:nvSpPr>
          <p:spPr>
            <a:xfrm>
              <a:off x="4918972" y="6063395"/>
              <a:ext cx="5761728" cy="664915"/>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000" b="1" spc="70" dirty="0">
                  <a:solidFill>
                    <a:srgbClr val="1C99C7"/>
                  </a:solidFill>
                  <a:latin typeface="Century Gothic" panose="020B0502020202020204" pitchFamily="34" charset="0"/>
                  <a:ea typeface="Calibri" pitchFamily="34"/>
                  <a:cs typeface="Segoe UI" panose="020B0502040204020203" pitchFamily="34" charset="0"/>
                </a:rPr>
                <a:t>91</a:t>
              </a:r>
              <a:r>
                <a:rPr lang="fr-FR" sz="1000" b="1" spc="70" baseline="30000" dirty="0">
                  <a:solidFill>
                    <a:srgbClr val="1C99C7"/>
                  </a:solidFill>
                  <a:latin typeface="Century Gothic" panose="020B0502020202020204" pitchFamily="34" charset="0"/>
                  <a:ea typeface="Calibri" pitchFamily="34"/>
                  <a:cs typeface="Segoe UI" panose="020B0502040204020203" pitchFamily="34" charset="0"/>
                </a:rPr>
                <a:t>st</a:t>
              </a:r>
              <a:r>
                <a:rPr lang="fr-FR" sz="1000" b="1" spc="70" dirty="0">
                  <a:solidFill>
                    <a:srgbClr val="1C99C7"/>
                  </a:solidFill>
                  <a:latin typeface="Century Gothic" panose="020B0502020202020204" pitchFamily="34" charset="0"/>
                  <a:ea typeface="Calibri" pitchFamily="34"/>
                  <a:cs typeface="Segoe UI" panose="020B0502040204020203" pitchFamily="34" charset="0"/>
                </a:rPr>
                <a:t> MEETING OF THE SCIENTIFIC AND TECHNICAL COUNCIL OF THE </a:t>
              </a:r>
            </a:p>
            <a:p>
              <a:r>
                <a:rPr lang="fr-FR" sz="1000" b="1" spc="70" dirty="0">
                  <a:solidFill>
                    <a:srgbClr val="1C99C7"/>
                  </a:solidFill>
                  <a:latin typeface="Century Gothic" panose="020B0502020202020204" pitchFamily="34" charset="0"/>
                  <a:ea typeface="Calibri" pitchFamily="34"/>
                  <a:cs typeface="Segoe UI" panose="020B0502040204020203" pitchFamily="34" charset="0"/>
                </a:rPr>
                <a:t>AFRICAN WATER AND SANITATION ASSOCIATION</a:t>
              </a:r>
            </a:p>
            <a:p>
              <a:endParaRPr lang="fr-FR" sz="1000" b="1" spc="70" dirty="0">
                <a:solidFill>
                  <a:srgbClr val="352882"/>
                </a:solidFill>
                <a:latin typeface="Segoe UI" panose="020B0502040204020203" pitchFamily="34" charset="0"/>
                <a:ea typeface="Calibri" pitchFamily="34"/>
                <a:cs typeface="Segoe UI" panose="020B0502040204020203" pitchFamily="34" charset="0"/>
              </a:endParaRPr>
            </a:p>
            <a:p>
              <a:r>
                <a:rPr lang="fr-FR" sz="1000" dirty="0">
                  <a:solidFill>
                    <a:srgbClr val="132347"/>
                  </a:solidFill>
                  <a:effectLst/>
                  <a:latin typeface="Century Gothic" panose="020B0502020202020204" pitchFamily="34" charset="0"/>
                  <a:cs typeface="Segoe UI Semibold" panose="020B0502040204020203" pitchFamily="34" charset="0"/>
                </a:rPr>
                <a:t>From AfWA to AfWASA: </a:t>
              </a:r>
              <a:r>
                <a:rPr lang="fr-FR" sz="1000" dirty="0">
                  <a:solidFill>
                    <a:srgbClr val="132347"/>
                  </a:solidFill>
                  <a:latin typeface="Century Gothic" panose="020B0502020202020204" pitchFamily="34" charset="0"/>
                  <a:cs typeface="Segoe UI Semibold" panose="020B0502040204020203" pitchFamily="34" charset="0"/>
                </a:rPr>
                <a:t>“What governance and management structures </a:t>
              </a:r>
            </a:p>
            <a:p>
              <a:r>
                <a:rPr lang="fr-FR" sz="1000" dirty="0">
                  <a:solidFill>
                    <a:srgbClr val="132347"/>
                  </a:solidFill>
                  <a:latin typeface="Century Gothic" panose="020B0502020202020204" pitchFamily="34" charset="0"/>
                  <a:cs typeface="Segoe UI Semibold" panose="020B0502040204020203" pitchFamily="34" charset="0"/>
                </a:rPr>
                <a:t>are required to boost water and sanitation performance in Africa”</a:t>
              </a:r>
            </a:p>
            <a:p>
              <a:endParaRPr lang="fr-FR" sz="800" dirty="0">
                <a:solidFill>
                  <a:srgbClr val="132347"/>
                </a:solidFill>
              </a:endParaRPr>
            </a:p>
            <a:p>
              <a:r>
                <a:rPr lang="fr-CI" sz="900" b="1" dirty="0">
                  <a:solidFill>
                    <a:srgbClr val="1C99C7"/>
                  </a:solidFill>
                  <a:latin typeface="Segoe UI Semibold" panose="020B0502040204020203" pitchFamily="34" charset="0"/>
                  <a:cs typeface="Segoe UI Semibold" panose="020B0502040204020203" pitchFamily="34" charset="0"/>
                </a:rPr>
                <a:t>3-5 July 2023</a:t>
              </a:r>
              <a:endParaRPr lang="fr-FR" sz="900" b="1" dirty="0">
                <a:solidFill>
                  <a:srgbClr val="1C99C7"/>
                </a:solidFill>
                <a:latin typeface="Segoe UI Semibold" panose="020B0502040204020203" pitchFamily="34" charset="0"/>
                <a:cs typeface="Segoe UI Semibold" panose="020B0502040204020203" pitchFamily="34" charset="0"/>
              </a:endParaRPr>
            </a:p>
          </p:txBody>
        </p:sp>
        <p:pic>
          <p:nvPicPr>
            <p:cNvPr id="16" name="Picture 8">
              <a:extLst>
                <a:ext uri="{FF2B5EF4-FFF2-40B4-BE49-F238E27FC236}">
                  <a16:creationId xmlns:a16="http://schemas.microsoft.com/office/drawing/2014/main" id="{B4D2D9DA-4D45-2A2E-4EEA-A7BE495428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3793" y="6034249"/>
              <a:ext cx="1426474" cy="685458"/>
            </a:xfrm>
            <a:prstGeom prst="rect">
              <a:avLst/>
            </a:prstGeom>
          </p:spPr>
        </p:pic>
        <p:pic>
          <p:nvPicPr>
            <p:cNvPr id="5" name="Image 4">
              <a:extLst>
                <a:ext uri="{FF2B5EF4-FFF2-40B4-BE49-F238E27FC236}">
                  <a16:creationId xmlns:a16="http://schemas.microsoft.com/office/drawing/2014/main" id="{694A9A4D-5D4B-90DC-0365-55A985CD7B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61" r="26929"/>
            <a:stretch/>
          </p:blipFill>
          <p:spPr>
            <a:xfrm>
              <a:off x="11049807" y="5139581"/>
              <a:ext cx="1142954" cy="1633273"/>
            </a:xfrm>
            <a:prstGeom prst="rect">
              <a:avLst/>
            </a:prstGeom>
          </p:spPr>
        </p:pic>
        <p:pic>
          <p:nvPicPr>
            <p:cNvPr id="8" name="Image 7">
              <a:extLst>
                <a:ext uri="{FF2B5EF4-FFF2-40B4-BE49-F238E27FC236}">
                  <a16:creationId xmlns:a16="http://schemas.microsoft.com/office/drawing/2014/main" id="{3CB349DD-7B8F-2A3F-C7EB-40CC247A88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935" y="6155929"/>
              <a:ext cx="997899" cy="399160"/>
            </a:xfrm>
            <a:prstGeom prst="rect">
              <a:avLst/>
            </a:prstGeom>
          </p:spPr>
        </p:pic>
        <p:pic>
          <p:nvPicPr>
            <p:cNvPr id="9" name="Image 8">
              <a:extLst>
                <a:ext uri="{FF2B5EF4-FFF2-40B4-BE49-F238E27FC236}">
                  <a16:creationId xmlns:a16="http://schemas.microsoft.com/office/drawing/2014/main" id="{F116F33B-2B04-A73C-2FC5-48D079E62B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8116" y="6152001"/>
              <a:ext cx="1443699" cy="407670"/>
            </a:xfrm>
            <a:prstGeom prst="rect">
              <a:avLst/>
            </a:prstGeom>
          </p:spPr>
        </p:pic>
      </p:grpSp>
      <p:sp>
        <p:nvSpPr>
          <p:cNvPr id="21" name="TextBox 20">
            <a:extLst>
              <a:ext uri="{FF2B5EF4-FFF2-40B4-BE49-F238E27FC236}">
                <a16:creationId xmlns:a16="http://schemas.microsoft.com/office/drawing/2014/main" id="{89866387-E6A3-7725-3010-11335690AD03}"/>
              </a:ext>
            </a:extLst>
          </p:cNvPr>
          <p:cNvSpPr txBox="1"/>
          <p:nvPr/>
        </p:nvSpPr>
        <p:spPr>
          <a:xfrm>
            <a:off x="210553" y="1058961"/>
            <a:ext cx="11580394" cy="4401205"/>
          </a:xfrm>
          <a:prstGeom prst="rect">
            <a:avLst/>
          </a:prstGeom>
          <a:noFill/>
        </p:spPr>
        <p:txBody>
          <a:bodyPr wrap="square">
            <a:spAutoFit/>
          </a:bodyPr>
          <a:lstStyle/>
          <a:p>
            <a:r>
              <a:rPr lang="en-GB" sz="2000" dirty="0"/>
              <a:t>Look See Do’s Remote Technician Tool (RTT) enables a remotely based expert to assist a remotely located field technician to perform maintenance and repairs on equipment, thereby avoiding the requirement of the expert having to travel to site. The aim of the pilot is to provide information and communication pathway between inexperienced and experienced workers with the importance of facilitating information and knowledge transfer in a 3D and 2D models.</a:t>
            </a:r>
          </a:p>
          <a:p>
            <a:endParaRPr lang="en-GB" sz="2000" dirty="0"/>
          </a:p>
          <a:p>
            <a:r>
              <a:rPr lang="en-GB" sz="2000" b="1" dirty="0"/>
              <a:t>Technology Area</a:t>
            </a:r>
          </a:p>
          <a:p>
            <a:r>
              <a:rPr lang="en-GB" sz="2000" dirty="0"/>
              <a:t>Virtual Reality Training and Remote Support Tool </a:t>
            </a:r>
          </a:p>
          <a:p>
            <a:endParaRPr lang="en-GB" sz="2000" dirty="0"/>
          </a:p>
          <a:p>
            <a:r>
              <a:rPr lang="en-GB" sz="2000" b="1" dirty="0"/>
              <a:t>RDI Cluster</a:t>
            </a:r>
          </a:p>
          <a:p>
            <a:r>
              <a:rPr lang="en-GB" sz="2000" dirty="0"/>
              <a:t>Monitoring and metering.</a:t>
            </a:r>
          </a:p>
          <a:p>
            <a:endParaRPr lang="en-GB" sz="2000" dirty="0"/>
          </a:p>
          <a:p>
            <a:r>
              <a:rPr lang="en-GB" sz="2000" b="1" dirty="0"/>
              <a:t>Impact</a:t>
            </a:r>
          </a:p>
          <a:p>
            <a:r>
              <a:rPr lang="en-GB" sz="2000" dirty="0"/>
              <a:t>Being tested for scale up in Johannesburg Water (testbed)</a:t>
            </a:r>
          </a:p>
        </p:txBody>
      </p:sp>
    </p:spTree>
    <p:extLst>
      <p:ext uri="{BB962C8B-B14F-4D97-AF65-F5344CB8AC3E}">
        <p14:creationId xmlns:p14="http://schemas.microsoft.com/office/powerpoint/2010/main" val="667988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1705</Words>
  <Application>Microsoft Office PowerPoint</Application>
  <PresentationFormat>Widescreen</PresentationFormat>
  <Paragraphs>301</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Century Gothic</vt:lpstr>
      <vt:lpstr>Dax-Bold</vt:lpstr>
      <vt:lpstr>Helvetica 65 Medium</vt:lpstr>
      <vt:lpstr>Segoe UI</vt:lpstr>
      <vt:lpstr>Segoe UI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KABO</dc:creator>
  <cp:lastModifiedBy>Valerie Naidoo</cp:lastModifiedBy>
  <cp:revision>66</cp:revision>
  <dcterms:created xsi:type="dcterms:W3CDTF">2022-04-26T13:55:29Z</dcterms:created>
  <dcterms:modified xsi:type="dcterms:W3CDTF">2023-07-03T06:09:48Z</dcterms:modified>
</cp:coreProperties>
</file>